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4"/>
  </p:sldMasterIdLst>
  <p:notesMasterIdLst>
    <p:notesMasterId r:id="rId21"/>
  </p:notesMasterIdLst>
  <p:handoutMasterIdLst>
    <p:handoutMasterId r:id="rId22"/>
  </p:handoutMasterIdLst>
  <p:sldIdLst>
    <p:sldId id="436" r:id="rId5"/>
    <p:sldId id="946" r:id="rId6"/>
    <p:sldId id="2693" r:id="rId7"/>
    <p:sldId id="2738" r:id="rId8"/>
    <p:sldId id="2732" r:id="rId9"/>
    <p:sldId id="2733" r:id="rId10"/>
    <p:sldId id="941" r:id="rId11"/>
    <p:sldId id="954" r:id="rId12"/>
    <p:sldId id="951" r:id="rId13"/>
    <p:sldId id="905" r:id="rId14"/>
    <p:sldId id="940" r:id="rId15"/>
    <p:sldId id="943" r:id="rId16"/>
    <p:sldId id="945" r:id="rId17"/>
    <p:sldId id="2739" r:id="rId18"/>
    <p:sldId id="1717" r:id="rId19"/>
    <p:sldId id="344" r:id="rId20"/>
  </p:sldIdLst>
  <p:sldSz cx="12195175" cy="6858000"/>
  <p:notesSz cx="7102475" cy="9388475"/>
  <p:defaultTex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p15:clr>
            <a:srgbClr val="A4A3A4"/>
          </p15:clr>
        </p15:guide>
        <p15:guide id="2" orient="horz" pos="3929">
          <p15:clr>
            <a:srgbClr val="A4A3A4"/>
          </p15:clr>
        </p15:guide>
        <p15:guide id="3" orient="horz" pos="3521">
          <p15:clr>
            <a:srgbClr val="A4A3A4"/>
          </p15:clr>
        </p15:guide>
        <p15:guide id="4" pos="303">
          <p15:clr>
            <a:srgbClr val="A4A3A4"/>
          </p15:clr>
        </p15:guide>
        <p15:guide id="5" pos="7379">
          <p15:clr>
            <a:srgbClr val="A4A3A4"/>
          </p15:clr>
        </p15:guide>
      </p15:sldGuideLst>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g Moineau" initials="gm" lastIdx="6" clrIdx="0"/>
  <p:cmAuthor id="1" name="Lauren Perl" initials="LFP"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4E"/>
    <a:srgbClr val="F7941D"/>
    <a:srgbClr val="00B5F1"/>
    <a:srgbClr val="8DC63F"/>
    <a:srgbClr val="009697"/>
    <a:srgbClr val="B1B3B6"/>
    <a:srgbClr val="7F8080"/>
    <a:srgbClr val="495965"/>
    <a:srgbClr val="0066B3"/>
    <a:srgbClr val="103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8D8D-2592-4D36-8BCA-CF58A03317E7}">
  <a:tblStyle styleId="{4F348D8D-2592-4D36-8BCA-CF58A03317E7}" styleName="IHSM Table Style">
    <a:wholeTbl>
      <a:tcTxStyle>
        <a:fontRef idx="minor"/>
        <a:schemeClr val="dk1"/>
      </a:tcTxStyle>
      <a:tcStyle>
        <a:tcBdr>
          <a:left>
            <a:ln>
              <a:noFill/>
            </a:ln>
          </a:left>
          <a:right>
            <a:ln>
              <a:noFill/>
            </a:ln>
          </a:right>
          <a:top>
            <a:ln>
              <a:noFill/>
            </a:ln>
          </a:top>
          <a:bottom>
            <a:ln>
              <a:noFill/>
            </a:ln>
          </a:bottom>
          <a:insideH>
            <a:ln>
              <a:noFill/>
            </a:ln>
          </a:insideH>
          <a:insideV>
            <a:ln>
              <a:noFill/>
            </a:ln>
          </a:insideV>
        </a:tcBdr>
      </a:tcStyle>
    </a:wholeTbl>
    <a:band1H>
      <a:tcTxStyle>
        <a:schemeClr val="dk1"/>
      </a:tcTxStyle>
      <a:tcStyle>
        <a:tcBdr/>
      </a:tcStyle>
    </a:band1H>
    <a:band2H>
      <a:tcStyle>
        <a:tcBdr/>
      </a:tcStyle>
    </a:band2H>
    <a:band1V>
      <a:tcStyle>
        <a:tcBdr/>
      </a:tcStyle>
    </a:band1V>
    <a:band2V>
      <a:tcStyle>
        <a:tcBdr/>
      </a:tcStyle>
    </a:band2V>
    <a:lastRow>
      <a:tcStyle>
        <a:tcBdr/>
      </a:tcStyle>
    </a:lastRow>
    <a:firstRow>
      <a:tcTxStyle>
        <a:fontRef idx="major"/>
        <a:schemeClr val="bg1"/>
      </a:tcTxStyle>
      <a:tcStyle>
        <a:tcBdr/>
        <a:fill>
          <a:solidFill>
            <a:srgbClr val="7F808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555" autoAdjust="0"/>
    <p:restoredTop sz="65542" autoAdjust="0"/>
  </p:normalViewPr>
  <p:slideViewPr>
    <p:cSldViewPr snapToObjects="1" showGuides="1">
      <p:cViewPr varScale="1">
        <p:scale>
          <a:sx n="79" d="100"/>
          <a:sy n="79" d="100"/>
        </p:scale>
        <p:origin x="96" y="660"/>
      </p:cViewPr>
      <p:guideLst>
        <p:guide orient="horz" pos="935"/>
        <p:guide orient="horz" pos="3929"/>
        <p:guide orient="horz" pos="3521"/>
        <p:guide pos="303"/>
        <p:guide pos="737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200" d="100"/>
          <a:sy n="200" d="100"/>
        </p:scale>
        <p:origin x="115" y="-8218"/>
      </p:cViewPr>
      <p:guideLst>
        <p:guide orient="horz" pos="2957"/>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ihs.internal.corp\Washington\Groups\CIS\Present\STEEL\2020\chart%20data%202020m1%20CPW.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1565923149539E-2"/>
          <c:y val="0.15328095096967828"/>
          <c:w val="0.9476437527297189"/>
          <c:h val="0.71226148920339838"/>
        </c:manualLayout>
      </c:layout>
      <c:barChart>
        <c:barDir val="col"/>
        <c:grouping val="clustered"/>
        <c:varyColors val="0"/>
        <c:ser>
          <c:idx val="0"/>
          <c:order val="0"/>
          <c:tx>
            <c:strRef>
              <c:f>Sheet4!$Q$8</c:f>
              <c:strCache>
                <c:ptCount val="1"/>
                <c:pt idx="0">
                  <c:v>China</c:v>
                </c:pt>
              </c:strCache>
            </c:strRef>
          </c:tx>
          <c:spPr>
            <a:solidFill>
              <a:schemeClr val="accent1"/>
            </a:solidFill>
            <a:ln>
              <a:noFill/>
            </a:ln>
            <a:effectLst/>
          </c:spPr>
          <c:invertIfNegative val="0"/>
          <c:cat>
            <c:strRef>
              <c:f>Sheet4!$U$9:$U$23</c:f>
              <c:strCache>
                <c:ptCount val="14"/>
                <c:pt idx="0">
                  <c:v>Machinery
&amp;
Equip.</c:v>
                </c:pt>
                <c:pt idx="1">
                  <c:v>Food</c:v>
                </c:pt>
                <c:pt idx="2">
                  <c:v>Iron
&amp;
Steel</c:v>
                </c:pt>
                <c:pt idx="3">
                  <c:v>Telecom.</c:v>
                </c:pt>
                <c:pt idx="4">
                  <c:v>Mining
Of
Metals</c:v>
                </c:pt>
                <c:pt idx="5">
                  <c:v>Retail,
Mot.
Vehicles</c:v>
                </c:pt>
                <c:pt idx="6">
                  <c:v>Wood
(Excl.
Furniture)</c:v>
                </c:pt>
                <c:pt idx="7">
                  <c:v>Energy
Mining</c:v>
                </c:pt>
                <c:pt idx="8">
                  <c:v>Hotels,
Restaurants</c:v>
                </c:pt>
                <c:pt idx="9">
                  <c:v>Computer,
Electronics</c:v>
                </c:pt>
                <c:pt idx="10">
                  <c:v>Railroad,
Transp.
Equip.</c:v>
                </c:pt>
                <c:pt idx="11">
                  <c:v>Air
Transport</c:v>
                </c:pt>
                <c:pt idx="12">
                  <c:v>Rubber
&amp;
Plastic</c:v>
                </c:pt>
                <c:pt idx="13">
                  <c:v>Beverages</c:v>
                </c:pt>
              </c:strCache>
            </c:strRef>
          </c:cat>
          <c:val>
            <c:numRef>
              <c:f>Sheet4!$Q$9:$Q$23</c:f>
              <c:numCache>
                <c:formatCode>General</c:formatCode>
                <c:ptCount val="14"/>
                <c:pt idx="0">
                  <c:v>-5.4048607983179883E-2</c:v>
                </c:pt>
                <c:pt idx="1">
                  <c:v>-5.2171367150749257E-2</c:v>
                </c:pt>
                <c:pt idx="2">
                  <c:v>-5.1248567815824438E-2</c:v>
                </c:pt>
                <c:pt idx="3">
                  <c:v>-4.9339875272497245E-2</c:v>
                </c:pt>
                <c:pt idx="4">
                  <c:v>-4.8947718327890841E-2</c:v>
                </c:pt>
                <c:pt idx="5">
                  <c:v>-4.5665819746921688E-2</c:v>
                </c:pt>
                <c:pt idx="6">
                  <c:v>-4.3271484507407018E-2</c:v>
                </c:pt>
                <c:pt idx="7">
                  <c:v>-4.1893509082318536E-2</c:v>
                </c:pt>
                <c:pt idx="8">
                  <c:v>-3.9128781644941067E-2</c:v>
                </c:pt>
                <c:pt idx="9">
                  <c:v>-3.769599816401728E-2</c:v>
                </c:pt>
                <c:pt idx="10">
                  <c:v>-3.7260059371996036E-2</c:v>
                </c:pt>
                <c:pt idx="11">
                  <c:v>-3.6615699774117695E-2</c:v>
                </c:pt>
                <c:pt idx="12">
                  <c:v>-3.5941604272999528E-2</c:v>
                </c:pt>
                <c:pt idx="13">
                  <c:v>-3.5124367518436547E-2</c:v>
                </c:pt>
              </c:numCache>
            </c:numRef>
          </c:val>
          <c:extLst>
            <c:ext xmlns:c16="http://schemas.microsoft.com/office/drawing/2014/chart" uri="{C3380CC4-5D6E-409C-BE32-E72D297353CC}">
              <c16:uniqueId val="{00000000-2E8F-4DE0-B069-24C4CB413BB0}"/>
            </c:ext>
          </c:extLst>
        </c:ser>
        <c:dLbls>
          <c:showLegendKey val="0"/>
          <c:showVal val="0"/>
          <c:showCatName val="0"/>
          <c:showSerName val="0"/>
          <c:showPercent val="0"/>
          <c:showBubbleSize val="0"/>
        </c:dLbls>
        <c:gapWidth val="106"/>
        <c:overlap val="-27"/>
        <c:axId val="941071423"/>
        <c:axId val="757291631"/>
      </c:barChart>
      <c:lineChart>
        <c:grouping val="standard"/>
        <c:varyColors val="0"/>
        <c:ser>
          <c:idx val="1"/>
          <c:order val="1"/>
          <c:tx>
            <c:strRef>
              <c:f>Sheet4!$R$8</c:f>
              <c:strCache>
                <c:ptCount val="1"/>
                <c:pt idx="0">
                  <c:v>APAC excluding China</c:v>
                </c:pt>
              </c:strCache>
            </c:strRef>
          </c:tx>
          <c:spPr>
            <a:ln w="28575" cap="rnd">
              <a:noFill/>
              <a:round/>
            </a:ln>
            <a:effectLst/>
          </c:spPr>
          <c:marker>
            <c:symbol val="diamond"/>
            <c:size val="13"/>
            <c:spPr>
              <a:solidFill>
                <a:srgbClr val="FABFB7"/>
              </a:solidFill>
              <a:ln w="9525">
                <a:solidFill>
                  <a:srgbClr val="EE2F53"/>
                </a:solidFill>
              </a:ln>
              <a:effectLst/>
            </c:spPr>
          </c:marker>
          <c:val>
            <c:numRef>
              <c:f>Sheet4!$R$9:$R$23</c:f>
              <c:numCache>
                <c:formatCode>General</c:formatCode>
                <c:ptCount val="14"/>
                <c:pt idx="0">
                  <c:v>-4.9698146929171736E-3</c:v>
                </c:pt>
                <c:pt idx="1">
                  <c:v>-1.9741982898265399E-3</c:v>
                </c:pt>
                <c:pt idx="2">
                  <c:v>-7.6787883073683363E-3</c:v>
                </c:pt>
                <c:pt idx="3">
                  <c:v>-2.6826531911886067E-3</c:v>
                </c:pt>
                <c:pt idx="4">
                  <c:v>-1.6495783752676602E-2</c:v>
                </c:pt>
                <c:pt idx="5">
                  <c:v>-5.209870958319299E-3</c:v>
                </c:pt>
                <c:pt idx="6">
                  <c:v>-2.1536187631458073E-3</c:v>
                </c:pt>
                <c:pt idx="7">
                  <c:v>-6.6262030300235225E-3</c:v>
                </c:pt>
                <c:pt idx="8">
                  <c:v>-3.7605941713637235E-3</c:v>
                </c:pt>
                <c:pt idx="9">
                  <c:v>-5.3621841525540118E-3</c:v>
                </c:pt>
                <c:pt idx="10">
                  <c:v>-2.2838771938692693E-3</c:v>
                </c:pt>
                <c:pt idx="11">
                  <c:v>-5.0841092373681857E-3</c:v>
                </c:pt>
                <c:pt idx="12">
                  <c:v>-3.8477072777257908E-3</c:v>
                </c:pt>
                <c:pt idx="13">
                  <c:v>-4.6654572708906428E-3</c:v>
                </c:pt>
              </c:numCache>
            </c:numRef>
          </c:val>
          <c:smooth val="0"/>
          <c:extLst>
            <c:ext xmlns:c16="http://schemas.microsoft.com/office/drawing/2014/chart" uri="{C3380CC4-5D6E-409C-BE32-E72D297353CC}">
              <c16:uniqueId val="{00000001-2E8F-4DE0-B069-24C4CB413BB0}"/>
            </c:ext>
          </c:extLst>
        </c:ser>
        <c:ser>
          <c:idx val="3"/>
          <c:order val="2"/>
          <c:tx>
            <c:strRef>
              <c:f>Sheet4!$T$8</c:f>
              <c:strCache>
                <c:ptCount val="1"/>
                <c:pt idx="0">
                  <c:v>Global economy</c:v>
                </c:pt>
              </c:strCache>
            </c:strRef>
          </c:tx>
          <c:spPr>
            <a:ln w="28575" cap="rnd">
              <a:noFill/>
              <a:round/>
            </a:ln>
            <a:effectLst/>
          </c:spPr>
          <c:marker>
            <c:symbol val="dash"/>
            <c:size val="25"/>
            <c:spPr>
              <a:solidFill>
                <a:schemeClr val="tx1"/>
              </a:solidFill>
              <a:ln w="9525">
                <a:noFill/>
              </a:ln>
              <a:effectLst/>
            </c:spPr>
          </c:marker>
          <c:val>
            <c:numRef>
              <c:f>Sheet4!$T$9:$T$23</c:f>
              <c:numCache>
                <c:formatCode>General</c:formatCode>
                <c:ptCount val="14"/>
                <c:pt idx="0">
                  <c:v>-1.8340613862011725E-2</c:v>
                </c:pt>
                <c:pt idx="1">
                  <c:v>-1.2483882502142619E-2</c:v>
                </c:pt>
                <c:pt idx="2">
                  <c:v>-2.0396987233327096E-2</c:v>
                </c:pt>
                <c:pt idx="3">
                  <c:v>-9.0318382157189483E-3</c:v>
                </c:pt>
                <c:pt idx="4">
                  <c:v>-1.3819022591930779E-2</c:v>
                </c:pt>
                <c:pt idx="5">
                  <c:v>-4.5187156362001728E-3</c:v>
                </c:pt>
                <c:pt idx="6">
                  <c:v>-1.3111282306015274E-2</c:v>
                </c:pt>
                <c:pt idx="7">
                  <c:v>-5.4259581541162075E-3</c:v>
                </c:pt>
                <c:pt idx="8">
                  <c:v>-4.9949203041527706E-3</c:v>
                </c:pt>
                <c:pt idx="9">
                  <c:v>-1.3323145554313895E-2</c:v>
                </c:pt>
                <c:pt idx="10">
                  <c:v>-1.3356871342009398E-2</c:v>
                </c:pt>
                <c:pt idx="11">
                  <c:v>-5.869753239067829E-3</c:v>
                </c:pt>
                <c:pt idx="12">
                  <c:v>-1.0303563832718229E-2</c:v>
                </c:pt>
                <c:pt idx="13">
                  <c:v>-1.0705903833907076E-2</c:v>
                </c:pt>
              </c:numCache>
            </c:numRef>
          </c:val>
          <c:smooth val="0"/>
          <c:extLst>
            <c:ext xmlns:c16="http://schemas.microsoft.com/office/drawing/2014/chart" uri="{C3380CC4-5D6E-409C-BE32-E72D297353CC}">
              <c16:uniqueId val="{00000002-2E8F-4DE0-B069-24C4CB413BB0}"/>
            </c:ext>
          </c:extLst>
        </c:ser>
        <c:dLbls>
          <c:showLegendKey val="0"/>
          <c:showVal val="0"/>
          <c:showCatName val="0"/>
          <c:showSerName val="0"/>
          <c:showPercent val="0"/>
          <c:showBubbleSize val="0"/>
        </c:dLbls>
        <c:marker val="1"/>
        <c:smooth val="0"/>
        <c:axId val="941071423"/>
        <c:axId val="757291631"/>
      </c:lineChart>
      <c:catAx>
        <c:axId val="941071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7291631"/>
        <c:crosses val="autoZero"/>
        <c:auto val="1"/>
        <c:lblAlgn val="ctr"/>
        <c:lblOffset val="100"/>
        <c:noMultiLvlLbl val="0"/>
      </c:catAx>
      <c:valAx>
        <c:axId val="757291631"/>
        <c:scaling>
          <c:orientation val="minMax"/>
          <c:max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107142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421960002314578"/>
          <c:y val="0.74438115075294942"/>
          <c:w val="0.56496324995737068"/>
          <c:h val="5.432173608366653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1162171263193E-2"/>
          <c:y val="0.18803094556313441"/>
          <c:w val="0.90609814551334367"/>
          <c:h val="0.61884524972348509"/>
        </c:manualLayout>
      </c:layout>
      <c:barChart>
        <c:barDir val="col"/>
        <c:grouping val="clustered"/>
        <c:varyColors val="0"/>
        <c:ser>
          <c:idx val="0"/>
          <c:order val="0"/>
          <c:tx>
            <c:strRef>
              <c:f>Sheet4!$AF$10</c:f>
              <c:strCache>
                <c:ptCount val="1"/>
                <c:pt idx="0">
                  <c:v>Global economy</c:v>
                </c:pt>
              </c:strCache>
            </c:strRef>
          </c:tx>
          <c:spPr>
            <a:solidFill>
              <a:schemeClr val="accent1"/>
            </a:solidFill>
            <a:ln>
              <a:noFill/>
            </a:ln>
            <a:effectLst/>
          </c:spPr>
          <c:invertIfNegative val="0"/>
          <c:cat>
            <c:strRef>
              <c:f>Sheet4!$AD$11:$AD$18</c:f>
              <c:strCache>
                <c:ptCount val="8"/>
                <c:pt idx="0">
                  <c:v>Textiles</c:v>
                </c:pt>
                <c:pt idx="1">
                  <c:v>Computer, Electronics</c:v>
                </c:pt>
                <c:pt idx="2">
                  <c:v>Electrical Equip.</c:v>
                </c:pt>
                <c:pt idx="3">
                  <c:v>Machinery &amp; Equip.</c:v>
                </c:pt>
                <c:pt idx="4">
                  <c:v>Motor Vehicles</c:v>
                </c:pt>
                <c:pt idx="5">
                  <c:v>Rubber &amp; Plastic</c:v>
                </c:pt>
                <c:pt idx="6">
                  <c:v>Rubber &amp; Plastic</c:v>
                </c:pt>
                <c:pt idx="7">
                  <c:v>Chemicals</c:v>
                </c:pt>
              </c:strCache>
            </c:strRef>
          </c:cat>
          <c:val>
            <c:numRef>
              <c:f>Sheet4!$AF$11:$AF$18</c:f>
              <c:numCache>
                <c:formatCode>0.0%</c:formatCode>
                <c:ptCount val="8"/>
                <c:pt idx="0">
                  <c:v>-1.2321529412415405E-2</c:v>
                </c:pt>
                <c:pt idx="1">
                  <c:v>-1.3323145554313895E-2</c:v>
                </c:pt>
                <c:pt idx="2">
                  <c:v>-1.496559457308109E-2</c:v>
                </c:pt>
                <c:pt idx="3">
                  <c:v>-1.8340613862011725E-2</c:v>
                </c:pt>
                <c:pt idx="4">
                  <c:v>-1.0217867717415174E-2</c:v>
                </c:pt>
                <c:pt idx="5">
                  <c:v>-1.0303563832718229E-2</c:v>
                </c:pt>
                <c:pt idx="6">
                  <c:v>-1.0303563832718229E-2</c:v>
                </c:pt>
                <c:pt idx="7">
                  <c:v>-1.0027070781172978E-2</c:v>
                </c:pt>
              </c:numCache>
            </c:numRef>
          </c:val>
          <c:extLst>
            <c:ext xmlns:c16="http://schemas.microsoft.com/office/drawing/2014/chart" uri="{C3380CC4-5D6E-409C-BE32-E72D297353CC}">
              <c16:uniqueId val="{00000000-CB32-4EF3-8970-6D2F25C75492}"/>
            </c:ext>
          </c:extLst>
        </c:ser>
        <c:ser>
          <c:idx val="1"/>
          <c:order val="1"/>
          <c:tx>
            <c:strRef>
              <c:f>Sheet4!$AG$10</c:f>
              <c:strCache>
                <c:ptCount val="1"/>
                <c:pt idx="0">
                  <c:v>Asia  Pacific</c:v>
                </c:pt>
              </c:strCache>
            </c:strRef>
          </c:tx>
          <c:spPr>
            <a:solidFill>
              <a:schemeClr val="accent2"/>
            </a:solidFill>
            <a:ln>
              <a:noFill/>
            </a:ln>
            <a:effectLst/>
          </c:spPr>
          <c:invertIfNegative val="0"/>
          <c:cat>
            <c:strRef>
              <c:f>Sheet4!$AD$11:$AD$18</c:f>
              <c:strCache>
                <c:ptCount val="8"/>
                <c:pt idx="0">
                  <c:v>Textiles</c:v>
                </c:pt>
                <c:pt idx="1">
                  <c:v>Computer, Electronics</c:v>
                </c:pt>
                <c:pt idx="2">
                  <c:v>Electrical Equip.</c:v>
                </c:pt>
                <c:pt idx="3">
                  <c:v>Machinery &amp; Equip.</c:v>
                </c:pt>
                <c:pt idx="4">
                  <c:v>Motor Vehicles</c:v>
                </c:pt>
                <c:pt idx="5">
                  <c:v>Rubber &amp; Plastic</c:v>
                </c:pt>
                <c:pt idx="6">
                  <c:v>Rubber &amp; Plastic</c:v>
                </c:pt>
                <c:pt idx="7">
                  <c:v>Chemicals</c:v>
                </c:pt>
              </c:strCache>
            </c:strRef>
          </c:cat>
          <c:val>
            <c:numRef>
              <c:f>Sheet4!$AG$11:$AG$18</c:f>
              <c:numCache>
                <c:formatCode>0.0%</c:formatCode>
                <c:ptCount val="8"/>
                <c:pt idx="0">
                  <c:v>-1.6975303185971822E-2</c:v>
                </c:pt>
                <c:pt idx="1">
                  <c:v>-2.241072721837515E-2</c:v>
                </c:pt>
                <c:pt idx="2">
                  <c:v>-2.2806155160719814E-2</c:v>
                </c:pt>
                <c:pt idx="3">
                  <c:v>-3.288010800558689E-2</c:v>
                </c:pt>
                <c:pt idx="4">
                  <c:v>-1.8460175223382953E-2</c:v>
                </c:pt>
                <c:pt idx="5">
                  <c:v>-2.1445147249017082E-2</c:v>
                </c:pt>
                <c:pt idx="6">
                  <c:v>-2.1445147249017082E-2</c:v>
                </c:pt>
                <c:pt idx="7">
                  <c:v>-2.0294351354584461E-2</c:v>
                </c:pt>
              </c:numCache>
            </c:numRef>
          </c:val>
          <c:extLst>
            <c:ext xmlns:c16="http://schemas.microsoft.com/office/drawing/2014/chart" uri="{C3380CC4-5D6E-409C-BE32-E72D297353CC}">
              <c16:uniqueId val="{00000001-CB32-4EF3-8970-6D2F25C75492}"/>
            </c:ext>
          </c:extLst>
        </c:ser>
        <c:ser>
          <c:idx val="2"/>
          <c:order val="2"/>
          <c:tx>
            <c:strRef>
              <c:f>Sheet4!$AH$10</c:f>
              <c:strCache>
                <c:ptCount val="1"/>
                <c:pt idx="0">
                  <c:v>North America</c:v>
                </c:pt>
              </c:strCache>
            </c:strRef>
          </c:tx>
          <c:spPr>
            <a:solidFill>
              <a:srgbClr val="EE2F53"/>
            </a:solidFill>
            <a:ln>
              <a:noFill/>
            </a:ln>
            <a:effectLst/>
          </c:spPr>
          <c:invertIfNegative val="0"/>
          <c:cat>
            <c:strRef>
              <c:f>Sheet4!$AD$11:$AD$18</c:f>
              <c:strCache>
                <c:ptCount val="8"/>
                <c:pt idx="0">
                  <c:v>Textiles</c:v>
                </c:pt>
                <c:pt idx="1">
                  <c:v>Computer, Electronics</c:v>
                </c:pt>
                <c:pt idx="2">
                  <c:v>Electrical Equip.</c:v>
                </c:pt>
                <c:pt idx="3">
                  <c:v>Machinery &amp; Equip.</c:v>
                </c:pt>
                <c:pt idx="4">
                  <c:v>Motor Vehicles</c:v>
                </c:pt>
                <c:pt idx="5">
                  <c:v>Rubber &amp; Plastic</c:v>
                </c:pt>
                <c:pt idx="6">
                  <c:v>Rubber &amp; Plastic</c:v>
                </c:pt>
                <c:pt idx="7">
                  <c:v>Chemicals</c:v>
                </c:pt>
              </c:strCache>
            </c:strRef>
          </c:cat>
          <c:val>
            <c:numRef>
              <c:f>Sheet4!$AH$11:$AH$18</c:f>
              <c:numCache>
                <c:formatCode>0.0%</c:formatCode>
                <c:ptCount val="8"/>
                <c:pt idx="0">
                  <c:v>-1.3598916984701457E-3</c:v>
                </c:pt>
                <c:pt idx="1">
                  <c:v>-9.6633447217892433E-4</c:v>
                </c:pt>
                <c:pt idx="2">
                  <c:v>9.0029323087240315E-4</c:v>
                </c:pt>
                <c:pt idx="3">
                  <c:v>-6.1945173756235519E-5</c:v>
                </c:pt>
                <c:pt idx="4">
                  <c:v>-8.9175236626663887E-4</c:v>
                </c:pt>
                <c:pt idx="5">
                  <c:v>8.7730815052700301E-5</c:v>
                </c:pt>
                <c:pt idx="6">
                  <c:v>8.7730815052700301E-5</c:v>
                </c:pt>
                <c:pt idx="7">
                  <c:v>-8.2878631896136305E-4</c:v>
                </c:pt>
              </c:numCache>
            </c:numRef>
          </c:val>
          <c:extLst>
            <c:ext xmlns:c16="http://schemas.microsoft.com/office/drawing/2014/chart" uri="{C3380CC4-5D6E-409C-BE32-E72D297353CC}">
              <c16:uniqueId val="{00000002-CB32-4EF3-8970-6D2F25C75492}"/>
            </c:ext>
          </c:extLst>
        </c:ser>
        <c:ser>
          <c:idx val="3"/>
          <c:order val="3"/>
          <c:tx>
            <c:strRef>
              <c:f>Sheet4!$AI$10</c:f>
              <c:strCache>
                <c:ptCount val="1"/>
                <c:pt idx="0">
                  <c:v>EU28</c:v>
                </c:pt>
              </c:strCache>
            </c:strRef>
          </c:tx>
          <c:spPr>
            <a:solidFill>
              <a:srgbClr val="0066B3"/>
            </a:solidFill>
            <a:ln>
              <a:noFill/>
            </a:ln>
            <a:effectLst/>
          </c:spPr>
          <c:invertIfNegative val="0"/>
          <c:cat>
            <c:strRef>
              <c:f>Sheet4!$AD$11:$AD$18</c:f>
              <c:strCache>
                <c:ptCount val="8"/>
                <c:pt idx="0">
                  <c:v>Textiles</c:v>
                </c:pt>
                <c:pt idx="1">
                  <c:v>Computer, Electronics</c:v>
                </c:pt>
                <c:pt idx="2">
                  <c:v>Electrical Equip.</c:v>
                </c:pt>
                <c:pt idx="3">
                  <c:v>Machinery &amp; Equip.</c:v>
                </c:pt>
                <c:pt idx="4">
                  <c:v>Motor Vehicles</c:v>
                </c:pt>
                <c:pt idx="5">
                  <c:v>Rubber &amp; Plastic</c:v>
                </c:pt>
                <c:pt idx="6">
                  <c:v>Rubber &amp; Plastic</c:v>
                </c:pt>
                <c:pt idx="7">
                  <c:v>Chemicals</c:v>
                </c:pt>
              </c:strCache>
            </c:strRef>
          </c:cat>
          <c:val>
            <c:numRef>
              <c:f>Sheet4!$AI$11:$AI$18</c:f>
              <c:numCache>
                <c:formatCode>0.0%</c:formatCode>
                <c:ptCount val="8"/>
                <c:pt idx="0">
                  <c:v>-1.2249024377025994E-3</c:v>
                </c:pt>
                <c:pt idx="1">
                  <c:v>-2.4855050561623442E-4</c:v>
                </c:pt>
                <c:pt idx="2">
                  <c:v>-4.1966259716335247E-4</c:v>
                </c:pt>
                <c:pt idx="3">
                  <c:v>-4.8031255324161581E-4</c:v>
                </c:pt>
                <c:pt idx="4">
                  <c:v>-4.1705733604454455E-3</c:v>
                </c:pt>
                <c:pt idx="5">
                  <c:v>-4.7623647676979752E-4</c:v>
                </c:pt>
                <c:pt idx="6">
                  <c:v>-4.7623647676979752E-4</c:v>
                </c:pt>
                <c:pt idx="7">
                  <c:v>-1.5433134268267278E-3</c:v>
                </c:pt>
              </c:numCache>
            </c:numRef>
          </c:val>
          <c:extLst>
            <c:ext xmlns:c16="http://schemas.microsoft.com/office/drawing/2014/chart" uri="{C3380CC4-5D6E-409C-BE32-E72D297353CC}">
              <c16:uniqueId val="{00000003-CB32-4EF3-8970-6D2F25C75492}"/>
            </c:ext>
          </c:extLst>
        </c:ser>
        <c:dLbls>
          <c:showLegendKey val="0"/>
          <c:showVal val="0"/>
          <c:showCatName val="0"/>
          <c:showSerName val="0"/>
          <c:showPercent val="0"/>
          <c:showBubbleSize val="0"/>
        </c:dLbls>
        <c:gapWidth val="219"/>
        <c:overlap val="-27"/>
        <c:axId val="941201823"/>
        <c:axId val="2109535744"/>
      </c:barChart>
      <c:catAx>
        <c:axId val="9412018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09535744"/>
        <c:crosses val="autoZero"/>
        <c:auto val="1"/>
        <c:lblAlgn val="ctr"/>
        <c:lblOffset val="100"/>
        <c:noMultiLvlLbl val="0"/>
      </c:catAx>
      <c:valAx>
        <c:axId val="2109535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120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5873538011695894E-2"/>
          <c:y val="7.2159090909090909E-2"/>
          <c:w val="0.83552631578947367"/>
          <c:h val="0.77771464646464661"/>
        </c:manualLayout>
      </c:layout>
      <c:lineChart>
        <c:grouping val="standard"/>
        <c:varyColors val="0"/>
        <c:ser>
          <c:idx val="0"/>
          <c:order val="0"/>
          <c:tx>
            <c:strRef>
              <c:f>Sheet1!$B$2</c:f>
              <c:strCache>
                <c:ptCount val="1"/>
                <c:pt idx="0">
                  <c:v>Iron ore (Left axis)</c:v>
                </c:pt>
              </c:strCache>
            </c:strRef>
          </c:tx>
          <c:spPr>
            <a:ln w="28575" cap="rnd">
              <a:solidFill>
                <a:schemeClr val="accent1"/>
              </a:solidFill>
              <a:round/>
            </a:ln>
            <a:effectLst/>
          </c:spPr>
          <c:marker>
            <c:symbol val="none"/>
          </c:marker>
          <c:cat>
            <c:numRef>
              <c:f>Sheet1!$A$3:$A$26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Sheet1!$B$3:$B$26</c:f>
              <c:numCache>
                <c:formatCode>General</c:formatCode>
                <c:ptCount val="24"/>
                <c:pt idx="0">
                  <c:v>86.6666666666666</c:v>
                </c:pt>
                <c:pt idx="1">
                  <c:v>61.3333333333333</c:v>
                </c:pt>
                <c:pt idx="2">
                  <c:v>70.3333333333333</c:v>
                </c:pt>
                <c:pt idx="3">
                  <c:v>65.3333333333333</c:v>
                </c:pt>
                <c:pt idx="4">
                  <c:v>73.3333333333333</c:v>
                </c:pt>
                <c:pt idx="5">
                  <c:v>64.6666666666666</c:v>
                </c:pt>
                <c:pt idx="6">
                  <c:v>66.3333333333333</c:v>
                </c:pt>
                <c:pt idx="7">
                  <c:v>71</c:v>
                </c:pt>
                <c:pt idx="8">
                  <c:v>83</c:v>
                </c:pt>
                <c:pt idx="9">
                  <c:v>103.333333333333</c:v>
                </c:pt>
                <c:pt idx="10">
                  <c:v>97.3333333333333</c:v>
                </c:pt>
                <c:pt idx="11">
                  <c:v>88</c:v>
                </c:pt>
              </c:numCache>
            </c:numRef>
          </c:val>
          <c:smooth val="0"/>
          <c:extLst>
            <c:ext xmlns:c16="http://schemas.microsoft.com/office/drawing/2014/chart" uri="{C3380CC4-5D6E-409C-BE32-E72D297353CC}">
              <c16:uniqueId val="{00000000-A9F1-4278-B35E-5B820695E9B3}"/>
            </c:ext>
          </c:extLst>
        </c:ser>
        <c:ser>
          <c:idx val="1"/>
          <c:order val="1"/>
          <c:tx>
            <c:strRef>
              <c:f>Sheet1!$C$2</c:f>
              <c:strCache>
                <c:ptCount val="1"/>
              </c:strCache>
            </c:strRef>
          </c:tx>
          <c:spPr>
            <a:ln w="28575" cap="rnd">
              <a:solidFill>
                <a:srgbClr val="00AB4E"/>
              </a:solidFill>
              <a:prstDash val="sysDash"/>
              <a:round/>
            </a:ln>
            <a:effectLst/>
          </c:spPr>
          <c:marker>
            <c:symbol val="none"/>
          </c:marker>
          <c:cat>
            <c:numRef>
              <c:f>Sheet1!$A$3:$A$26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Sheet1!$C$3:$C$26</c:f>
              <c:numCache>
                <c:formatCode>General</c:formatCode>
                <c:ptCount val="24"/>
                <c:pt idx="11">
                  <c:v>88</c:v>
                </c:pt>
                <c:pt idx="12">
                  <c:v>87</c:v>
                </c:pt>
                <c:pt idx="13">
                  <c:v>75</c:v>
                </c:pt>
                <c:pt idx="14">
                  <c:v>72</c:v>
                </c:pt>
                <c:pt idx="15">
                  <c:v>70</c:v>
                </c:pt>
                <c:pt idx="16">
                  <c:v>72</c:v>
                </c:pt>
                <c:pt idx="17">
                  <c:v>68</c:v>
                </c:pt>
                <c:pt idx="18">
                  <c:v>66</c:v>
                </c:pt>
                <c:pt idx="19">
                  <c:v>65</c:v>
                </c:pt>
                <c:pt idx="20">
                  <c:v>70</c:v>
                </c:pt>
                <c:pt idx="21">
                  <c:v>64</c:v>
                </c:pt>
                <c:pt idx="22">
                  <c:v>64</c:v>
                </c:pt>
                <c:pt idx="23">
                  <c:v>66</c:v>
                </c:pt>
              </c:numCache>
            </c:numRef>
          </c:val>
          <c:smooth val="0"/>
          <c:extLst>
            <c:ext xmlns:c16="http://schemas.microsoft.com/office/drawing/2014/chart" uri="{C3380CC4-5D6E-409C-BE32-E72D297353CC}">
              <c16:uniqueId val="{00000001-A9F1-4278-B35E-5B820695E9B3}"/>
            </c:ext>
          </c:extLst>
        </c:ser>
        <c:dLbls>
          <c:showLegendKey val="0"/>
          <c:showVal val="0"/>
          <c:showCatName val="0"/>
          <c:showSerName val="0"/>
          <c:showPercent val="0"/>
          <c:showBubbleSize val="0"/>
        </c:dLbls>
        <c:marker val="1"/>
        <c:smooth val="0"/>
        <c:axId val="730035336"/>
        <c:axId val="730039272"/>
      </c:lineChart>
      <c:lineChart>
        <c:grouping val="standard"/>
        <c:varyColors val="0"/>
        <c:ser>
          <c:idx val="2"/>
          <c:order val="2"/>
          <c:tx>
            <c:strRef>
              <c:f>Sheet1!$D$2</c:f>
              <c:strCache>
                <c:ptCount val="1"/>
                <c:pt idx="0">
                  <c:v>Heavy melt scrap (Right axis)</c:v>
                </c:pt>
              </c:strCache>
            </c:strRef>
          </c:tx>
          <c:spPr>
            <a:ln w="28575" cap="rnd">
              <a:solidFill>
                <a:schemeClr val="tx1"/>
              </a:solidFill>
              <a:round/>
            </a:ln>
            <a:effectLst/>
          </c:spPr>
          <c:marker>
            <c:symbol val="none"/>
          </c:marker>
          <c:cat>
            <c:numRef>
              <c:f>Sheet1!$A$3:$A$26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Sheet1!$D$3:$D$26</c:f>
              <c:numCache>
                <c:formatCode>General</c:formatCode>
                <c:ptCount val="24"/>
                <c:pt idx="0">
                  <c:v>288.125</c:v>
                </c:pt>
                <c:pt idx="1">
                  <c:v>269.166666666666</c:v>
                </c:pt>
                <c:pt idx="2">
                  <c:v>277.5</c:v>
                </c:pt>
                <c:pt idx="3">
                  <c:v>264.5</c:v>
                </c:pt>
                <c:pt idx="4">
                  <c:v>320.5</c:v>
                </c:pt>
                <c:pt idx="5">
                  <c:v>350.416666666666</c:v>
                </c:pt>
                <c:pt idx="6">
                  <c:v>323.95833333333297</c:v>
                </c:pt>
                <c:pt idx="7">
                  <c:v>323.83333333333297</c:v>
                </c:pt>
                <c:pt idx="8">
                  <c:v>308.666666666666</c:v>
                </c:pt>
                <c:pt idx="9">
                  <c:v>268.33333333333297</c:v>
                </c:pt>
                <c:pt idx="10">
                  <c:v>230.875</c:v>
                </c:pt>
                <c:pt idx="11">
                  <c:v>209</c:v>
                </c:pt>
              </c:numCache>
            </c:numRef>
          </c:val>
          <c:smooth val="0"/>
          <c:extLst>
            <c:ext xmlns:c16="http://schemas.microsoft.com/office/drawing/2014/chart" uri="{C3380CC4-5D6E-409C-BE32-E72D297353CC}">
              <c16:uniqueId val="{00000002-A9F1-4278-B35E-5B820695E9B3}"/>
            </c:ext>
          </c:extLst>
        </c:ser>
        <c:ser>
          <c:idx val="3"/>
          <c:order val="3"/>
          <c:tx>
            <c:strRef>
              <c:f>Sheet1!$E$2</c:f>
              <c:strCache>
                <c:ptCount val="1"/>
              </c:strCache>
            </c:strRef>
          </c:tx>
          <c:spPr>
            <a:ln w="28575" cap="rnd">
              <a:solidFill>
                <a:schemeClr val="tx1"/>
              </a:solidFill>
              <a:prstDash val="sysDash"/>
              <a:round/>
            </a:ln>
            <a:effectLst/>
          </c:spPr>
          <c:marker>
            <c:symbol val="none"/>
          </c:marker>
          <c:cat>
            <c:numRef>
              <c:f>Sheet1!$A$3:$A$26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Sheet1!$E$3:$E$26</c:f>
              <c:numCache>
                <c:formatCode>General</c:formatCode>
                <c:ptCount val="24"/>
                <c:pt idx="11">
                  <c:v>209</c:v>
                </c:pt>
                <c:pt idx="12">
                  <c:v>235</c:v>
                </c:pt>
                <c:pt idx="13">
                  <c:v>240</c:v>
                </c:pt>
                <c:pt idx="14">
                  <c:v>249</c:v>
                </c:pt>
                <c:pt idx="15">
                  <c:v>244</c:v>
                </c:pt>
                <c:pt idx="16">
                  <c:v>247</c:v>
                </c:pt>
                <c:pt idx="17">
                  <c:v>244</c:v>
                </c:pt>
                <c:pt idx="18">
                  <c:v>242</c:v>
                </c:pt>
                <c:pt idx="19">
                  <c:v>243</c:v>
                </c:pt>
                <c:pt idx="20">
                  <c:v>252</c:v>
                </c:pt>
                <c:pt idx="21">
                  <c:v>242</c:v>
                </c:pt>
                <c:pt idx="22">
                  <c:v>240</c:v>
                </c:pt>
                <c:pt idx="23">
                  <c:v>243</c:v>
                </c:pt>
              </c:numCache>
            </c:numRef>
          </c:val>
          <c:smooth val="0"/>
          <c:extLst>
            <c:ext xmlns:c16="http://schemas.microsoft.com/office/drawing/2014/chart" uri="{C3380CC4-5D6E-409C-BE32-E72D297353CC}">
              <c16:uniqueId val="{00000003-A9F1-4278-B35E-5B820695E9B3}"/>
            </c:ext>
          </c:extLst>
        </c:ser>
        <c:dLbls>
          <c:showLegendKey val="0"/>
          <c:showVal val="0"/>
          <c:showCatName val="0"/>
          <c:showSerName val="0"/>
          <c:showPercent val="0"/>
          <c:showBubbleSize val="0"/>
        </c:dLbls>
        <c:marker val="1"/>
        <c:smooth val="0"/>
        <c:axId val="730058952"/>
        <c:axId val="730056328"/>
      </c:lineChart>
      <c:catAx>
        <c:axId val="73003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730039272"/>
        <c:crosses val="autoZero"/>
        <c:auto val="1"/>
        <c:lblAlgn val="ctr"/>
        <c:lblOffset val="100"/>
        <c:tickLblSkip val="4"/>
        <c:noMultiLvlLbl val="0"/>
      </c:catAx>
      <c:valAx>
        <c:axId val="730039272"/>
        <c:scaling>
          <c:orientation val="minMax"/>
          <c:max val="11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730035336"/>
        <c:crosses val="autoZero"/>
        <c:crossBetween val="between"/>
        <c:majorUnit val="10"/>
      </c:valAx>
      <c:valAx>
        <c:axId val="730056328"/>
        <c:scaling>
          <c:orientation val="minMax"/>
          <c:max val="375"/>
          <c:min val="2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Arial"/>
                <a:ea typeface="Arial"/>
                <a:cs typeface="Arial"/>
              </a:defRPr>
            </a:pPr>
            <a:endParaRPr lang="en-US"/>
          </a:p>
        </c:txPr>
        <c:crossAx val="730058952"/>
        <c:crosses val="max"/>
        <c:crossBetween val="between"/>
        <c:majorUnit val="25"/>
      </c:valAx>
      <c:catAx>
        <c:axId val="730058952"/>
        <c:scaling>
          <c:orientation val="minMax"/>
        </c:scaling>
        <c:delete val="1"/>
        <c:axPos val="b"/>
        <c:numFmt formatCode="General" sourceLinked="1"/>
        <c:majorTickMark val="out"/>
        <c:minorTickMark val="none"/>
        <c:tickLblPos val="nextTo"/>
        <c:crossAx val="730056328"/>
        <c:crosses val="autoZero"/>
        <c:auto val="1"/>
        <c:lblAlgn val="ctr"/>
        <c:lblOffset val="100"/>
        <c:noMultiLvlLbl val="0"/>
      </c:catAx>
      <c:spPr>
        <a:noFill/>
        <a:ln>
          <a:noFill/>
        </a:ln>
        <a:effectLst/>
      </c:spPr>
    </c:plotArea>
    <c:legend>
      <c:legendPos val="b"/>
      <c:legendEntry>
        <c:idx val="1"/>
        <c:delete val="1"/>
      </c:legendEntry>
      <c:legendEntry>
        <c:idx val="3"/>
        <c:delete val="1"/>
      </c:legendEntry>
      <c:layout>
        <c:manualLayout>
          <c:xMode val="edge"/>
          <c:yMode val="edge"/>
          <c:x val="0"/>
          <c:y val="0.88996212121212126"/>
          <c:w val="1"/>
          <c:h val="6.146885521885522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rgbClr val="7F8080"/>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5873538011695894E-2"/>
          <c:y val="7.2159090909090909E-2"/>
          <c:w val="0.88890716374269008"/>
          <c:h val="0.77771464646464661"/>
        </c:manualLayout>
      </c:layout>
      <c:lineChart>
        <c:grouping val="standard"/>
        <c:varyColors val="0"/>
        <c:ser>
          <c:idx val="0"/>
          <c:order val="0"/>
          <c:tx>
            <c:strRef>
              <c:f>Sheet1!$S$2</c:f>
              <c:strCache>
                <c:ptCount val="1"/>
                <c:pt idx="0">
                  <c:v>United States</c:v>
                </c:pt>
              </c:strCache>
            </c:strRef>
          </c:tx>
          <c:spPr>
            <a:ln w="28575" cap="rnd">
              <a:solidFill>
                <a:srgbClr val="00AB4E"/>
              </a:solidFill>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Sheet1!$S$3:$S$26</c:f>
              <c:numCache>
                <c:formatCode>General</c:formatCode>
                <c:ptCount val="24"/>
                <c:pt idx="0">
                  <c:v>703.33333333333303</c:v>
                </c:pt>
                <c:pt idx="1">
                  <c:v>700</c:v>
                </c:pt>
                <c:pt idx="2">
                  <c:v>685</c:v>
                </c:pt>
                <c:pt idx="3">
                  <c:v>678.33333333333303</c:v>
                </c:pt>
                <c:pt idx="4">
                  <c:v>829.33333333333303</c:v>
                </c:pt>
                <c:pt idx="5">
                  <c:v>991.33333333333303</c:v>
                </c:pt>
                <c:pt idx="6">
                  <c:v>1002.33333333333</c:v>
                </c:pt>
                <c:pt idx="7">
                  <c:v>892.33333333333303</c:v>
                </c:pt>
                <c:pt idx="8">
                  <c:v>777.66666666666595</c:v>
                </c:pt>
                <c:pt idx="9">
                  <c:v>703.33333333333303</c:v>
                </c:pt>
                <c:pt idx="10">
                  <c:v>639</c:v>
                </c:pt>
                <c:pt idx="11">
                  <c:v>591.33333333333303</c:v>
                </c:pt>
              </c:numCache>
            </c:numRef>
          </c:val>
          <c:smooth val="0"/>
          <c:extLst>
            <c:ext xmlns:c16="http://schemas.microsoft.com/office/drawing/2014/chart" uri="{C3380CC4-5D6E-409C-BE32-E72D297353CC}">
              <c16:uniqueId val="{00000000-45CC-4605-8AD2-4FEDFB663037}"/>
            </c:ext>
          </c:extLst>
        </c:ser>
        <c:ser>
          <c:idx val="1"/>
          <c:order val="1"/>
          <c:tx>
            <c:strRef>
              <c:f>Sheet1!$T$2</c:f>
              <c:strCache>
                <c:ptCount val="1"/>
              </c:strCache>
            </c:strRef>
          </c:tx>
          <c:spPr>
            <a:ln w="28575" cap="rnd">
              <a:solidFill>
                <a:srgbClr val="00AB4E"/>
              </a:solidFill>
              <a:prstDash val="sysDash"/>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Sheet1!$T$3:$T$26</c:f>
              <c:numCache>
                <c:formatCode>General</c:formatCode>
                <c:ptCount val="24"/>
                <c:pt idx="11">
                  <c:v>591.33333333333303</c:v>
                </c:pt>
                <c:pt idx="12">
                  <c:v>660</c:v>
                </c:pt>
                <c:pt idx="13">
                  <c:v>642</c:v>
                </c:pt>
                <c:pt idx="14">
                  <c:v>682</c:v>
                </c:pt>
                <c:pt idx="15">
                  <c:v>690</c:v>
                </c:pt>
                <c:pt idx="16">
                  <c:v>677</c:v>
                </c:pt>
                <c:pt idx="17">
                  <c:v>665.47127141343105</c:v>
                </c:pt>
                <c:pt idx="18">
                  <c:v>655.28914604608497</c:v>
                </c:pt>
                <c:pt idx="19">
                  <c:v>632.25831387028097</c:v>
                </c:pt>
                <c:pt idx="20">
                  <c:v>607.56885426851397</c:v>
                </c:pt>
                <c:pt idx="21">
                  <c:v>603.89612562970603</c:v>
                </c:pt>
                <c:pt idx="22">
                  <c:v>593.74497059508406</c:v>
                </c:pt>
                <c:pt idx="23">
                  <c:v>564.75466760701704</c:v>
                </c:pt>
              </c:numCache>
            </c:numRef>
          </c:val>
          <c:smooth val="0"/>
          <c:extLst>
            <c:ext xmlns:c16="http://schemas.microsoft.com/office/drawing/2014/chart" uri="{C3380CC4-5D6E-409C-BE32-E72D297353CC}">
              <c16:uniqueId val="{00000001-45CC-4605-8AD2-4FEDFB663037}"/>
            </c:ext>
          </c:extLst>
        </c:ser>
        <c:ser>
          <c:idx val="2"/>
          <c:order val="2"/>
          <c:tx>
            <c:strRef>
              <c:f>Sheet1!$U$2</c:f>
              <c:strCache>
                <c:ptCount val="1"/>
                <c:pt idx="0">
                  <c:v>Europe</c:v>
                </c:pt>
              </c:strCache>
            </c:strRef>
          </c:tx>
          <c:spPr>
            <a:ln w="28575" cap="rnd">
              <a:solidFill>
                <a:srgbClr val="00B5F1"/>
              </a:solidFill>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Sheet1!$U$3:$U$26</c:f>
              <c:numCache>
                <c:formatCode>General</c:formatCode>
                <c:ptCount val="24"/>
                <c:pt idx="0">
                  <c:v>622.66666666666595</c:v>
                </c:pt>
                <c:pt idx="1">
                  <c:v>603.66666666666595</c:v>
                </c:pt>
                <c:pt idx="2">
                  <c:v>609.66666666666595</c:v>
                </c:pt>
                <c:pt idx="3">
                  <c:v>650.66666666666595</c:v>
                </c:pt>
                <c:pt idx="4">
                  <c:v>718</c:v>
                </c:pt>
                <c:pt idx="5">
                  <c:v>709</c:v>
                </c:pt>
                <c:pt idx="6">
                  <c:v>676.66666666666595</c:v>
                </c:pt>
                <c:pt idx="7">
                  <c:v>644</c:v>
                </c:pt>
                <c:pt idx="8">
                  <c:v>608.33333333333303</c:v>
                </c:pt>
                <c:pt idx="9">
                  <c:v>584.33333333333303</c:v>
                </c:pt>
                <c:pt idx="10">
                  <c:v>557.33333333333303</c:v>
                </c:pt>
                <c:pt idx="11">
                  <c:v>506</c:v>
                </c:pt>
              </c:numCache>
            </c:numRef>
          </c:val>
          <c:smooth val="0"/>
          <c:extLst>
            <c:ext xmlns:c16="http://schemas.microsoft.com/office/drawing/2014/chart" uri="{C3380CC4-5D6E-409C-BE32-E72D297353CC}">
              <c16:uniqueId val="{00000002-45CC-4605-8AD2-4FEDFB663037}"/>
            </c:ext>
          </c:extLst>
        </c:ser>
        <c:ser>
          <c:idx val="3"/>
          <c:order val="3"/>
          <c:tx>
            <c:strRef>
              <c:f>Sheet1!$V$2</c:f>
              <c:strCache>
                <c:ptCount val="1"/>
              </c:strCache>
            </c:strRef>
          </c:tx>
          <c:spPr>
            <a:ln w="28575" cap="rnd">
              <a:solidFill>
                <a:srgbClr val="00B5F1"/>
              </a:solidFill>
              <a:prstDash val="sysDash"/>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Sheet1!$V$3:$V$26</c:f>
              <c:numCache>
                <c:formatCode>General</c:formatCode>
                <c:ptCount val="24"/>
                <c:pt idx="11">
                  <c:v>506</c:v>
                </c:pt>
                <c:pt idx="12">
                  <c:v>510</c:v>
                </c:pt>
                <c:pt idx="13">
                  <c:v>528.66439794511496</c:v>
                </c:pt>
                <c:pt idx="14">
                  <c:v>537</c:v>
                </c:pt>
                <c:pt idx="15">
                  <c:v>558.87563086797297</c:v>
                </c:pt>
                <c:pt idx="16">
                  <c:v>572.93662744497203</c:v>
                </c:pt>
                <c:pt idx="17">
                  <c:v>592.42763009338705</c:v>
                </c:pt>
                <c:pt idx="18">
                  <c:v>583.12194507398397</c:v>
                </c:pt>
                <c:pt idx="19">
                  <c:v>588.64892165766003</c:v>
                </c:pt>
                <c:pt idx="20">
                  <c:v>618.71766499906698</c:v>
                </c:pt>
                <c:pt idx="21">
                  <c:v>618.07379755867805</c:v>
                </c:pt>
                <c:pt idx="22">
                  <c:v>620.06525504768899</c:v>
                </c:pt>
                <c:pt idx="23">
                  <c:v>619.70991336107795</c:v>
                </c:pt>
              </c:numCache>
            </c:numRef>
          </c:val>
          <c:smooth val="0"/>
          <c:extLst>
            <c:ext xmlns:c16="http://schemas.microsoft.com/office/drawing/2014/chart" uri="{C3380CC4-5D6E-409C-BE32-E72D297353CC}">
              <c16:uniqueId val="{00000003-45CC-4605-8AD2-4FEDFB663037}"/>
            </c:ext>
          </c:extLst>
        </c:ser>
        <c:ser>
          <c:idx val="4"/>
          <c:order val="4"/>
          <c:tx>
            <c:strRef>
              <c:f>Sheet1!$W$2</c:f>
              <c:strCache>
                <c:ptCount val="1"/>
                <c:pt idx="0">
                  <c:v>China</c:v>
                </c:pt>
              </c:strCache>
            </c:strRef>
          </c:tx>
          <c:spPr>
            <a:ln w="28575" cap="rnd">
              <a:solidFill>
                <a:srgbClr val="C84623"/>
              </a:solidFill>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Sheet1!$W$3:$W$26</c:f>
              <c:numCache>
                <c:formatCode>General</c:formatCode>
                <c:ptCount val="24"/>
                <c:pt idx="0">
                  <c:v>460.33333333333297</c:v>
                </c:pt>
                <c:pt idx="1">
                  <c:v>395</c:v>
                </c:pt>
                <c:pt idx="2">
                  <c:v>508</c:v>
                </c:pt>
                <c:pt idx="3">
                  <c:v>539.33333333333303</c:v>
                </c:pt>
                <c:pt idx="4">
                  <c:v>539.66666666666595</c:v>
                </c:pt>
                <c:pt idx="5">
                  <c:v>550</c:v>
                </c:pt>
                <c:pt idx="6">
                  <c:v>545</c:v>
                </c:pt>
                <c:pt idx="7">
                  <c:v>499.33333333333297</c:v>
                </c:pt>
                <c:pt idx="8">
                  <c:v>485.33333333333297</c:v>
                </c:pt>
                <c:pt idx="9">
                  <c:v>517.33333333333303</c:v>
                </c:pt>
                <c:pt idx="10">
                  <c:v>483.666666666666</c:v>
                </c:pt>
                <c:pt idx="11">
                  <c:v>465.33333333333297</c:v>
                </c:pt>
              </c:numCache>
            </c:numRef>
          </c:val>
          <c:smooth val="0"/>
          <c:extLst>
            <c:ext xmlns:c16="http://schemas.microsoft.com/office/drawing/2014/chart" uri="{C3380CC4-5D6E-409C-BE32-E72D297353CC}">
              <c16:uniqueId val="{00000004-45CC-4605-8AD2-4FEDFB663037}"/>
            </c:ext>
          </c:extLst>
        </c:ser>
        <c:ser>
          <c:idx val="5"/>
          <c:order val="5"/>
          <c:tx>
            <c:strRef>
              <c:f>Sheet1!$X$2</c:f>
              <c:strCache>
                <c:ptCount val="1"/>
              </c:strCache>
            </c:strRef>
          </c:tx>
          <c:spPr>
            <a:ln w="28575" cap="rnd">
              <a:solidFill>
                <a:srgbClr val="C84623"/>
              </a:solidFill>
              <a:prstDash val="sysDash"/>
              <a:round/>
            </a:ln>
            <a:effectLst/>
          </c:spPr>
          <c:marker>
            <c:symbol val="none"/>
          </c:marker>
          <c:cat>
            <c:numRef>
              <c:f>Sheet1!$R$3:$R$26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Sheet1!$X$3:$X$26</c:f>
              <c:numCache>
                <c:formatCode>General</c:formatCode>
                <c:ptCount val="24"/>
                <c:pt idx="11">
                  <c:v>465.33333333333297</c:v>
                </c:pt>
                <c:pt idx="12">
                  <c:v>480</c:v>
                </c:pt>
                <c:pt idx="13">
                  <c:v>460</c:v>
                </c:pt>
                <c:pt idx="14">
                  <c:v>475</c:v>
                </c:pt>
                <c:pt idx="15">
                  <c:v>455</c:v>
                </c:pt>
                <c:pt idx="16">
                  <c:v>460</c:v>
                </c:pt>
                <c:pt idx="17">
                  <c:v>485</c:v>
                </c:pt>
                <c:pt idx="18">
                  <c:v>484</c:v>
                </c:pt>
                <c:pt idx="19">
                  <c:v>470</c:v>
                </c:pt>
                <c:pt idx="20">
                  <c:v>499.45376579694903</c:v>
                </c:pt>
                <c:pt idx="21">
                  <c:v>506.24484076943702</c:v>
                </c:pt>
                <c:pt idx="22">
                  <c:v>516.60168879597302</c:v>
                </c:pt>
                <c:pt idx="23">
                  <c:v>518.10908724973899</c:v>
                </c:pt>
              </c:numCache>
            </c:numRef>
          </c:val>
          <c:smooth val="0"/>
          <c:extLst>
            <c:ext xmlns:c16="http://schemas.microsoft.com/office/drawing/2014/chart" uri="{C3380CC4-5D6E-409C-BE32-E72D297353CC}">
              <c16:uniqueId val="{00000005-45CC-4605-8AD2-4FEDFB663037}"/>
            </c:ext>
          </c:extLst>
        </c:ser>
        <c:dLbls>
          <c:showLegendKey val="0"/>
          <c:showVal val="0"/>
          <c:showCatName val="0"/>
          <c:showSerName val="0"/>
          <c:showPercent val="0"/>
          <c:showBubbleSize val="0"/>
        </c:dLbls>
        <c:smooth val="0"/>
        <c:axId val="715304192"/>
        <c:axId val="715305504"/>
      </c:lineChart>
      <c:catAx>
        <c:axId val="71530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715305504"/>
        <c:crosses val="autoZero"/>
        <c:auto val="1"/>
        <c:lblAlgn val="ctr"/>
        <c:lblOffset val="100"/>
        <c:tickLblSkip val="4"/>
        <c:noMultiLvlLbl val="0"/>
      </c:catAx>
      <c:valAx>
        <c:axId val="715305504"/>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715304192"/>
        <c:crosses val="autoZero"/>
        <c:crossBetween val="between"/>
      </c:valAx>
      <c:spPr>
        <a:noFill/>
        <a:ln>
          <a:noFill/>
        </a:ln>
        <a:effectLst/>
      </c:spPr>
    </c:plotArea>
    <c:legend>
      <c:legendPos val="b"/>
      <c:legendEntry>
        <c:idx val="1"/>
        <c:delete val="1"/>
      </c:legendEntry>
      <c:legendEntry>
        <c:idx val="3"/>
        <c:delete val="1"/>
      </c:legendEntry>
      <c:legendEntry>
        <c:idx val="5"/>
        <c:delete val="1"/>
      </c:legendEntry>
      <c:layout>
        <c:manualLayout>
          <c:xMode val="edge"/>
          <c:yMode val="edge"/>
          <c:x val="0"/>
          <c:y val="0.88996212121212126"/>
          <c:w val="1"/>
          <c:h val="6.146885521885522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rgbClr val="7F8080"/>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5873538011695894E-2"/>
          <c:y val="7.2159090909090909E-2"/>
          <c:w val="0.88890716374269008"/>
          <c:h val="0.77771464646464661"/>
        </c:manualLayout>
      </c:layout>
      <c:lineChart>
        <c:grouping val="standard"/>
        <c:varyColors val="0"/>
        <c:ser>
          <c:idx val="0"/>
          <c:order val="0"/>
          <c:tx>
            <c:strRef>
              <c:f>Sheet1!$BD$2</c:f>
              <c:strCache>
                <c:ptCount val="1"/>
                <c:pt idx="0">
                  <c:v>United States</c:v>
                </c:pt>
              </c:strCache>
            </c:strRef>
          </c:tx>
          <c:spPr>
            <a:ln w="28575" cap="rnd">
              <a:solidFill>
                <a:schemeClr val="accent1"/>
              </a:solidFill>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Sheet1!$BD$3:$BD$26</c:f>
              <c:numCache>
                <c:formatCode>General</c:formatCode>
                <c:ptCount val="24"/>
                <c:pt idx="0">
                  <c:v>603.33333333333303</c:v>
                </c:pt>
                <c:pt idx="1">
                  <c:v>588.33333333333303</c:v>
                </c:pt>
                <c:pt idx="2">
                  <c:v>595</c:v>
                </c:pt>
                <c:pt idx="3">
                  <c:v>620</c:v>
                </c:pt>
                <c:pt idx="4">
                  <c:v>681</c:v>
                </c:pt>
                <c:pt idx="5">
                  <c:v>769</c:v>
                </c:pt>
                <c:pt idx="6">
                  <c:v>791</c:v>
                </c:pt>
                <c:pt idx="7">
                  <c:v>783.66666666666595</c:v>
                </c:pt>
                <c:pt idx="8">
                  <c:v>783.66666666666595</c:v>
                </c:pt>
                <c:pt idx="9">
                  <c:v>772</c:v>
                </c:pt>
                <c:pt idx="10">
                  <c:v>701.66666666666595</c:v>
                </c:pt>
                <c:pt idx="11">
                  <c:v>653.66666666666595</c:v>
                </c:pt>
              </c:numCache>
            </c:numRef>
          </c:val>
          <c:smooth val="0"/>
          <c:extLst>
            <c:ext xmlns:c16="http://schemas.microsoft.com/office/drawing/2014/chart" uri="{C3380CC4-5D6E-409C-BE32-E72D297353CC}">
              <c16:uniqueId val="{00000000-1AF5-4065-8F40-EE7DD10E1DF6}"/>
            </c:ext>
          </c:extLst>
        </c:ser>
        <c:ser>
          <c:idx val="1"/>
          <c:order val="1"/>
          <c:tx>
            <c:strRef>
              <c:f>Sheet1!$BE$2</c:f>
              <c:strCache>
                <c:ptCount val="1"/>
              </c:strCache>
            </c:strRef>
          </c:tx>
          <c:spPr>
            <a:ln w="28575" cap="rnd">
              <a:solidFill>
                <a:srgbClr val="00AB4E"/>
              </a:solidFill>
              <a:prstDash val="sysDash"/>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Sheet1!$BE$3:$BE$26</c:f>
              <c:numCache>
                <c:formatCode>General</c:formatCode>
                <c:ptCount val="24"/>
                <c:pt idx="11">
                  <c:v>653.66666666666595</c:v>
                </c:pt>
                <c:pt idx="12">
                  <c:v>635</c:v>
                </c:pt>
                <c:pt idx="13">
                  <c:v>650</c:v>
                </c:pt>
                <c:pt idx="14">
                  <c:v>668.99352629931695</c:v>
                </c:pt>
                <c:pt idx="15">
                  <c:v>682.09609133027197</c:v>
                </c:pt>
                <c:pt idx="16">
                  <c:v>690.63447953463594</c:v>
                </c:pt>
                <c:pt idx="17">
                  <c:v>680.143206299192</c:v>
                </c:pt>
                <c:pt idx="18">
                  <c:v>669.29917467939401</c:v>
                </c:pt>
                <c:pt idx="19">
                  <c:v>681.56828879465502</c:v>
                </c:pt>
                <c:pt idx="20">
                  <c:v>669.10074083458198</c:v>
                </c:pt>
                <c:pt idx="21">
                  <c:v>675.81906481788099</c:v>
                </c:pt>
                <c:pt idx="22">
                  <c:v>666.95876731312796</c:v>
                </c:pt>
                <c:pt idx="23">
                  <c:v>653.37365063166601</c:v>
                </c:pt>
              </c:numCache>
            </c:numRef>
          </c:val>
          <c:smooth val="0"/>
          <c:extLst>
            <c:ext xmlns:c16="http://schemas.microsoft.com/office/drawing/2014/chart" uri="{C3380CC4-5D6E-409C-BE32-E72D297353CC}">
              <c16:uniqueId val="{00000001-1AF5-4065-8F40-EE7DD10E1DF6}"/>
            </c:ext>
          </c:extLst>
        </c:ser>
        <c:ser>
          <c:idx val="2"/>
          <c:order val="2"/>
          <c:tx>
            <c:strRef>
              <c:f>Sheet1!$BF$2</c:f>
              <c:strCache>
                <c:ptCount val="1"/>
                <c:pt idx="0">
                  <c:v>Europe</c:v>
                </c:pt>
              </c:strCache>
            </c:strRef>
          </c:tx>
          <c:spPr>
            <a:ln w="28575" cap="rnd">
              <a:solidFill>
                <a:srgbClr val="00B5F1"/>
              </a:solidFill>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Sheet1!$BF$3:$BF$26</c:f>
              <c:numCache>
                <c:formatCode>General</c:formatCode>
                <c:ptCount val="24"/>
                <c:pt idx="0">
                  <c:v>468.666666666666</c:v>
                </c:pt>
                <c:pt idx="1">
                  <c:v>464.666666666666</c:v>
                </c:pt>
                <c:pt idx="2">
                  <c:v>539.66666666666595</c:v>
                </c:pt>
                <c:pt idx="3">
                  <c:v>611.66666666666595</c:v>
                </c:pt>
                <c:pt idx="4">
                  <c:v>651.66666666666595</c:v>
                </c:pt>
                <c:pt idx="5">
                  <c:v>603.33333333333303</c:v>
                </c:pt>
                <c:pt idx="6">
                  <c:v>606.66666666666595</c:v>
                </c:pt>
                <c:pt idx="7">
                  <c:v>588.66666666666595</c:v>
                </c:pt>
                <c:pt idx="8">
                  <c:v>576.33333333333303</c:v>
                </c:pt>
                <c:pt idx="9">
                  <c:v>553</c:v>
                </c:pt>
                <c:pt idx="10">
                  <c:v>522.66666666666595</c:v>
                </c:pt>
                <c:pt idx="11">
                  <c:v>482</c:v>
                </c:pt>
              </c:numCache>
            </c:numRef>
          </c:val>
          <c:smooth val="0"/>
          <c:extLst>
            <c:ext xmlns:c16="http://schemas.microsoft.com/office/drawing/2014/chart" uri="{C3380CC4-5D6E-409C-BE32-E72D297353CC}">
              <c16:uniqueId val="{00000002-1AF5-4065-8F40-EE7DD10E1DF6}"/>
            </c:ext>
          </c:extLst>
        </c:ser>
        <c:ser>
          <c:idx val="3"/>
          <c:order val="3"/>
          <c:tx>
            <c:strRef>
              <c:f>Sheet1!$BG$2</c:f>
              <c:strCache>
                <c:ptCount val="1"/>
              </c:strCache>
            </c:strRef>
          </c:tx>
          <c:spPr>
            <a:ln w="28575" cap="rnd">
              <a:solidFill>
                <a:srgbClr val="00B5F1"/>
              </a:solidFill>
              <a:prstDash val="sysDash"/>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Sheet1!$BG$3:$BG$26</c:f>
              <c:numCache>
                <c:formatCode>General</c:formatCode>
                <c:ptCount val="24"/>
                <c:pt idx="11">
                  <c:v>482</c:v>
                </c:pt>
                <c:pt idx="12">
                  <c:v>483</c:v>
                </c:pt>
                <c:pt idx="13">
                  <c:v>500</c:v>
                </c:pt>
                <c:pt idx="14">
                  <c:v>510.868247589769</c:v>
                </c:pt>
                <c:pt idx="15">
                  <c:v>525.34504859635103</c:v>
                </c:pt>
                <c:pt idx="16">
                  <c:v>543.28408424310703</c:v>
                </c:pt>
                <c:pt idx="17">
                  <c:v>545.88753767975004</c:v>
                </c:pt>
                <c:pt idx="18">
                  <c:v>556.18500517362202</c:v>
                </c:pt>
                <c:pt idx="19">
                  <c:v>571.52896543061001</c:v>
                </c:pt>
                <c:pt idx="20">
                  <c:v>584.11605515857798</c:v>
                </c:pt>
                <c:pt idx="21">
                  <c:v>570.70451125204102</c:v>
                </c:pt>
                <c:pt idx="22">
                  <c:v>584.65118040060497</c:v>
                </c:pt>
                <c:pt idx="23">
                  <c:v>592.16853499922195</c:v>
                </c:pt>
              </c:numCache>
            </c:numRef>
          </c:val>
          <c:smooth val="0"/>
          <c:extLst>
            <c:ext xmlns:c16="http://schemas.microsoft.com/office/drawing/2014/chart" uri="{C3380CC4-5D6E-409C-BE32-E72D297353CC}">
              <c16:uniqueId val="{00000003-1AF5-4065-8F40-EE7DD10E1DF6}"/>
            </c:ext>
          </c:extLst>
        </c:ser>
        <c:ser>
          <c:idx val="4"/>
          <c:order val="4"/>
          <c:tx>
            <c:strRef>
              <c:f>Sheet1!$BH$2</c:f>
              <c:strCache>
                <c:ptCount val="1"/>
                <c:pt idx="0">
                  <c:v>China</c:v>
                </c:pt>
              </c:strCache>
            </c:strRef>
          </c:tx>
          <c:spPr>
            <a:ln w="28575" cap="rnd">
              <a:solidFill>
                <a:srgbClr val="C84623"/>
              </a:solidFill>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Sheet1!$BH$3:$BH$26</c:f>
              <c:numCache>
                <c:formatCode>General</c:formatCode>
                <c:ptCount val="24"/>
                <c:pt idx="0">
                  <c:v>431.33333333333297</c:v>
                </c:pt>
                <c:pt idx="1">
                  <c:v>449.666666666666</c:v>
                </c:pt>
                <c:pt idx="2">
                  <c:v>515</c:v>
                </c:pt>
                <c:pt idx="3">
                  <c:v>561.66666666666595</c:v>
                </c:pt>
                <c:pt idx="4">
                  <c:v>536</c:v>
                </c:pt>
                <c:pt idx="5">
                  <c:v>540.66666666666595</c:v>
                </c:pt>
                <c:pt idx="6">
                  <c:v>548.33333333333303</c:v>
                </c:pt>
                <c:pt idx="7">
                  <c:v>541</c:v>
                </c:pt>
                <c:pt idx="8">
                  <c:v>494</c:v>
                </c:pt>
                <c:pt idx="9">
                  <c:v>526.33333333333303</c:v>
                </c:pt>
                <c:pt idx="10">
                  <c:v>485.666666666666</c:v>
                </c:pt>
                <c:pt idx="11">
                  <c:v>484.33333333333297</c:v>
                </c:pt>
              </c:numCache>
            </c:numRef>
          </c:val>
          <c:smooth val="0"/>
          <c:extLst>
            <c:ext xmlns:c16="http://schemas.microsoft.com/office/drawing/2014/chart" uri="{C3380CC4-5D6E-409C-BE32-E72D297353CC}">
              <c16:uniqueId val="{00000004-1AF5-4065-8F40-EE7DD10E1DF6}"/>
            </c:ext>
          </c:extLst>
        </c:ser>
        <c:ser>
          <c:idx val="5"/>
          <c:order val="5"/>
          <c:tx>
            <c:strRef>
              <c:f>Sheet1!$BI$2</c:f>
              <c:strCache>
                <c:ptCount val="1"/>
              </c:strCache>
            </c:strRef>
          </c:tx>
          <c:spPr>
            <a:ln w="28575" cap="rnd">
              <a:solidFill>
                <a:srgbClr val="C84623"/>
              </a:solidFill>
              <a:prstDash val="sysDash"/>
              <a:round/>
            </a:ln>
            <a:effectLst/>
          </c:spPr>
          <c:marker>
            <c:symbol val="none"/>
          </c:marker>
          <c:cat>
            <c:numRef>
              <c:f>Sheet1!$BC$3:$BC$26</c:f>
              <c:numCache>
                <c:formatCode>General</c:formatCode>
                <c:ptCount val="24"/>
                <c:pt idx="0">
                  <c:v>2017</c:v>
                </c:pt>
                <c:pt idx="1">
                  <c:v>2017</c:v>
                </c:pt>
                <c:pt idx="2">
                  <c:v>2017</c:v>
                </c:pt>
                <c:pt idx="3">
                  <c:v>2017</c:v>
                </c:pt>
                <c:pt idx="4">
                  <c:v>2018</c:v>
                </c:pt>
                <c:pt idx="5">
                  <c:v>2018</c:v>
                </c:pt>
                <c:pt idx="6">
                  <c:v>2018</c:v>
                </c:pt>
                <c:pt idx="7">
                  <c:v>2018</c:v>
                </c:pt>
                <c:pt idx="8">
                  <c:v>2019</c:v>
                </c:pt>
                <c:pt idx="9">
                  <c:v>2019</c:v>
                </c:pt>
                <c:pt idx="10">
                  <c:v>2019</c:v>
                </c:pt>
                <c:pt idx="11">
                  <c:v>2019</c:v>
                </c:pt>
                <c:pt idx="12">
                  <c:v>2020</c:v>
                </c:pt>
                <c:pt idx="13">
                  <c:v>2020</c:v>
                </c:pt>
                <c:pt idx="14">
                  <c:v>2020</c:v>
                </c:pt>
                <c:pt idx="15">
                  <c:v>2020</c:v>
                </c:pt>
                <c:pt idx="16">
                  <c:v>2021</c:v>
                </c:pt>
                <c:pt idx="17">
                  <c:v>2021</c:v>
                </c:pt>
                <c:pt idx="18">
                  <c:v>2021</c:v>
                </c:pt>
                <c:pt idx="19">
                  <c:v>2021</c:v>
                </c:pt>
                <c:pt idx="20">
                  <c:v>2022</c:v>
                </c:pt>
                <c:pt idx="21">
                  <c:v>2022</c:v>
                </c:pt>
                <c:pt idx="22">
                  <c:v>2022</c:v>
                </c:pt>
                <c:pt idx="23">
                  <c:v>2022</c:v>
                </c:pt>
              </c:numCache>
            </c:numRef>
          </c:cat>
          <c:val>
            <c:numRef>
              <c:f>Sheet1!$BI$3:$BI$26</c:f>
              <c:numCache>
                <c:formatCode>General</c:formatCode>
                <c:ptCount val="24"/>
                <c:pt idx="11">
                  <c:v>484.33333333333297</c:v>
                </c:pt>
                <c:pt idx="12">
                  <c:v>500</c:v>
                </c:pt>
                <c:pt idx="13">
                  <c:v>460</c:v>
                </c:pt>
                <c:pt idx="14">
                  <c:v>473</c:v>
                </c:pt>
                <c:pt idx="15">
                  <c:v>480</c:v>
                </c:pt>
                <c:pt idx="16">
                  <c:v>485</c:v>
                </c:pt>
                <c:pt idx="17">
                  <c:v>475</c:v>
                </c:pt>
                <c:pt idx="18">
                  <c:v>480</c:v>
                </c:pt>
                <c:pt idx="19">
                  <c:v>491</c:v>
                </c:pt>
                <c:pt idx="20">
                  <c:v>503.25021586137598</c:v>
                </c:pt>
                <c:pt idx="21">
                  <c:v>486.38678223583997</c:v>
                </c:pt>
                <c:pt idx="22">
                  <c:v>504.15090390847803</c:v>
                </c:pt>
                <c:pt idx="23">
                  <c:v>511.29018279365101</c:v>
                </c:pt>
              </c:numCache>
            </c:numRef>
          </c:val>
          <c:smooth val="0"/>
          <c:extLst>
            <c:ext xmlns:c16="http://schemas.microsoft.com/office/drawing/2014/chart" uri="{C3380CC4-5D6E-409C-BE32-E72D297353CC}">
              <c16:uniqueId val="{00000005-1AF5-4065-8F40-EE7DD10E1DF6}"/>
            </c:ext>
          </c:extLst>
        </c:ser>
        <c:dLbls>
          <c:showLegendKey val="0"/>
          <c:showVal val="0"/>
          <c:showCatName val="0"/>
          <c:showSerName val="0"/>
          <c:showPercent val="0"/>
          <c:showBubbleSize val="0"/>
        </c:dLbls>
        <c:smooth val="0"/>
        <c:axId val="715296976"/>
        <c:axId val="715302224"/>
      </c:lineChart>
      <c:catAx>
        <c:axId val="71529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ash"/>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715302224"/>
        <c:crosses val="autoZero"/>
        <c:auto val="1"/>
        <c:lblAlgn val="ctr"/>
        <c:lblOffset val="100"/>
        <c:tickLblSkip val="4"/>
        <c:noMultiLvlLbl val="0"/>
      </c:catAx>
      <c:valAx>
        <c:axId val="715302224"/>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00000"/>
                </a:solidFill>
                <a:latin typeface="Arial"/>
                <a:ea typeface="Arial"/>
                <a:cs typeface="Arial"/>
              </a:defRPr>
            </a:pPr>
            <a:endParaRPr lang="en-US"/>
          </a:p>
        </c:txPr>
        <c:crossAx val="715296976"/>
        <c:crosses val="autoZero"/>
        <c:crossBetween val="between"/>
      </c:valAx>
      <c:spPr>
        <a:noFill/>
        <a:ln>
          <a:noFill/>
        </a:ln>
        <a:effectLst/>
      </c:spPr>
    </c:plotArea>
    <c:legend>
      <c:legendPos val="b"/>
      <c:layout>
        <c:manualLayout>
          <c:xMode val="edge"/>
          <c:yMode val="edge"/>
          <c:x val="0"/>
          <c:y val="0.88996212121212126"/>
          <c:w val="1"/>
          <c:h val="6.1468855218855221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solidFill>
        <a:srgbClr val="7F8080"/>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FCED3-6A01-4F97-9DCB-32B99BB98535}"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867C7193-65EE-4588-B170-0B24AC8EFDC2}">
      <dgm:prSet phldrT="[Text]"/>
      <dgm:spPr/>
      <dgm:t>
        <a:bodyPr/>
        <a:lstStyle/>
        <a:p>
          <a:r>
            <a:rPr lang="fr-FR"/>
            <a:t>Confinement of millions of </a:t>
          </a:r>
          <a:r>
            <a:rPr lang="fr-FR" err="1"/>
            <a:t>inhabitants</a:t>
          </a:r>
          <a:r>
            <a:rPr lang="fr-FR"/>
            <a:t> in </a:t>
          </a:r>
          <a:r>
            <a:rPr lang="fr-FR" err="1"/>
            <a:t>several</a:t>
          </a:r>
          <a:r>
            <a:rPr lang="fr-FR"/>
            <a:t> </a:t>
          </a:r>
          <a:r>
            <a:rPr lang="fr-FR" err="1"/>
            <a:t>cities</a:t>
          </a:r>
          <a:endParaRPr lang="en-US"/>
        </a:p>
      </dgm:t>
    </dgm:pt>
    <dgm:pt modelId="{C321D2EE-3E35-4344-B6A1-32F4C6ACD133}" type="parTrans" cxnId="{5DE93281-CDAA-4A38-B358-7E67714ED3C8}">
      <dgm:prSet/>
      <dgm:spPr/>
      <dgm:t>
        <a:bodyPr/>
        <a:lstStyle/>
        <a:p>
          <a:endParaRPr lang="en-US"/>
        </a:p>
      </dgm:t>
    </dgm:pt>
    <dgm:pt modelId="{693D22C6-A97D-46A1-8C39-54413009E611}" type="sibTrans" cxnId="{5DE93281-CDAA-4A38-B358-7E67714ED3C8}">
      <dgm:prSet/>
      <dgm:spPr/>
      <dgm:t>
        <a:bodyPr/>
        <a:lstStyle/>
        <a:p>
          <a:endParaRPr lang="en-US"/>
        </a:p>
      </dgm:t>
    </dgm:pt>
    <dgm:pt modelId="{80B8643E-1B23-42E6-BFB4-B2A50D39A166}">
      <dgm:prSet phldrT="[Text]"/>
      <dgm:spPr/>
      <dgm:t>
        <a:bodyPr/>
        <a:lstStyle/>
        <a:p>
          <a:r>
            <a:rPr lang="fr-FR"/>
            <a:t>Collapse of </a:t>
          </a:r>
          <a:r>
            <a:rPr lang="fr-FR" err="1"/>
            <a:t>activity</a:t>
          </a:r>
          <a:r>
            <a:rPr lang="fr-FR"/>
            <a:t> </a:t>
          </a:r>
          <a:r>
            <a:rPr lang="fr-FR" err="1"/>
            <a:t>related</a:t>
          </a:r>
          <a:r>
            <a:rPr lang="fr-FR"/>
            <a:t> to </a:t>
          </a:r>
          <a:r>
            <a:rPr lang="fr-FR" err="1"/>
            <a:t>retail</a:t>
          </a:r>
          <a:r>
            <a:rPr lang="fr-FR"/>
            <a:t>, </a:t>
          </a:r>
          <a:r>
            <a:rPr lang="fr-FR" err="1"/>
            <a:t>hotels</a:t>
          </a:r>
          <a:r>
            <a:rPr lang="fr-FR"/>
            <a:t>, restaurants, </a:t>
          </a:r>
          <a:r>
            <a:rPr lang="fr-FR" err="1"/>
            <a:t>entertainment</a:t>
          </a:r>
          <a:r>
            <a:rPr lang="fr-FR"/>
            <a:t> and </a:t>
          </a:r>
          <a:r>
            <a:rPr lang="fr-FR" err="1"/>
            <a:t>travel</a:t>
          </a:r>
          <a:endParaRPr lang="en-US"/>
        </a:p>
      </dgm:t>
    </dgm:pt>
    <dgm:pt modelId="{F35AD821-F7AD-46AD-A951-F68103D6DB13}" type="parTrans" cxnId="{D3DFA784-AC60-466B-B72C-222581F47082}">
      <dgm:prSet/>
      <dgm:spPr/>
      <dgm:t>
        <a:bodyPr/>
        <a:lstStyle/>
        <a:p>
          <a:endParaRPr lang="en-US"/>
        </a:p>
      </dgm:t>
    </dgm:pt>
    <dgm:pt modelId="{E8DFBA4F-0E5A-440B-AA4F-46CD5D787C80}" type="sibTrans" cxnId="{D3DFA784-AC60-466B-B72C-222581F47082}">
      <dgm:prSet/>
      <dgm:spPr/>
      <dgm:t>
        <a:bodyPr/>
        <a:lstStyle/>
        <a:p>
          <a:endParaRPr lang="en-US"/>
        </a:p>
      </dgm:t>
    </dgm:pt>
    <dgm:pt modelId="{9ABFE534-C21A-45E0-B9D4-6112F6392833}">
      <dgm:prSet phldrT="[Text]"/>
      <dgm:spPr/>
      <dgm:t>
        <a:bodyPr/>
        <a:lstStyle/>
        <a:p>
          <a:r>
            <a:rPr lang="fr-FR"/>
            <a:t>Extension of the New </a:t>
          </a:r>
          <a:r>
            <a:rPr lang="fr-FR" err="1"/>
            <a:t>Year</a:t>
          </a:r>
          <a:r>
            <a:rPr lang="fr-FR"/>
            <a:t> « </a:t>
          </a:r>
          <a:r>
            <a:rPr lang="fr-FR" err="1"/>
            <a:t>holiday</a:t>
          </a:r>
          <a:r>
            <a:rPr lang="fr-FR"/>
            <a:t> » </a:t>
          </a:r>
          <a:r>
            <a:rPr lang="fr-FR" err="1"/>
            <a:t>halting</a:t>
          </a:r>
          <a:r>
            <a:rPr lang="fr-FR"/>
            <a:t> </a:t>
          </a:r>
          <a:r>
            <a:rPr lang="fr-FR" err="1"/>
            <a:t>industrial</a:t>
          </a:r>
          <a:r>
            <a:rPr lang="fr-FR"/>
            <a:t> production and service </a:t>
          </a:r>
          <a:r>
            <a:rPr lang="fr-FR" err="1"/>
            <a:t>activities</a:t>
          </a:r>
          <a:endParaRPr lang="en-US"/>
        </a:p>
      </dgm:t>
    </dgm:pt>
    <dgm:pt modelId="{CD4ED607-AF23-4C35-870F-B18125562DB3}" type="parTrans" cxnId="{B171946D-F1A4-44EF-96A9-2BDE7D2055D3}">
      <dgm:prSet/>
      <dgm:spPr/>
      <dgm:t>
        <a:bodyPr/>
        <a:lstStyle/>
        <a:p>
          <a:endParaRPr lang="en-US"/>
        </a:p>
      </dgm:t>
    </dgm:pt>
    <dgm:pt modelId="{4A0E1BD2-F674-43EB-B48A-85C5C7A7A359}" type="sibTrans" cxnId="{B171946D-F1A4-44EF-96A9-2BDE7D2055D3}">
      <dgm:prSet/>
      <dgm:spPr/>
      <dgm:t>
        <a:bodyPr/>
        <a:lstStyle/>
        <a:p>
          <a:endParaRPr lang="en-US"/>
        </a:p>
      </dgm:t>
    </dgm:pt>
    <dgm:pt modelId="{5D7282FC-6274-4C92-85DA-162C2742D73F}" type="pres">
      <dgm:prSet presAssocID="{C0BFCED3-6A01-4F97-9DCB-32B99BB98535}" presName="Name0" presStyleCnt="0">
        <dgm:presLayoutVars>
          <dgm:chMax val="7"/>
          <dgm:chPref val="7"/>
          <dgm:dir/>
        </dgm:presLayoutVars>
      </dgm:prSet>
      <dgm:spPr/>
    </dgm:pt>
    <dgm:pt modelId="{59513DD6-CAF3-4FC9-9318-C51EF25962B6}" type="pres">
      <dgm:prSet presAssocID="{C0BFCED3-6A01-4F97-9DCB-32B99BB98535}" presName="Name1" presStyleCnt="0"/>
      <dgm:spPr/>
    </dgm:pt>
    <dgm:pt modelId="{14D0E652-8795-4E5B-9900-8E0F8C380E39}" type="pres">
      <dgm:prSet presAssocID="{C0BFCED3-6A01-4F97-9DCB-32B99BB98535}" presName="cycle" presStyleCnt="0"/>
      <dgm:spPr/>
    </dgm:pt>
    <dgm:pt modelId="{DF8C5070-4CE0-4D83-952E-0116EB56951F}" type="pres">
      <dgm:prSet presAssocID="{C0BFCED3-6A01-4F97-9DCB-32B99BB98535}" presName="srcNode" presStyleLbl="node1" presStyleIdx="0" presStyleCnt="3"/>
      <dgm:spPr/>
    </dgm:pt>
    <dgm:pt modelId="{81B7B0BF-F892-42D1-94AA-9ED400AAFCEC}" type="pres">
      <dgm:prSet presAssocID="{C0BFCED3-6A01-4F97-9DCB-32B99BB98535}" presName="conn" presStyleLbl="parChTrans1D2" presStyleIdx="0" presStyleCnt="1"/>
      <dgm:spPr/>
    </dgm:pt>
    <dgm:pt modelId="{45DDF386-71B8-46C6-8D9A-DED423C521B2}" type="pres">
      <dgm:prSet presAssocID="{C0BFCED3-6A01-4F97-9DCB-32B99BB98535}" presName="extraNode" presStyleLbl="node1" presStyleIdx="0" presStyleCnt="3"/>
      <dgm:spPr/>
    </dgm:pt>
    <dgm:pt modelId="{BE17E584-9CCE-48AB-B931-62BA941AA747}" type="pres">
      <dgm:prSet presAssocID="{C0BFCED3-6A01-4F97-9DCB-32B99BB98535}" presName="dstNode" presStyleLbl="node1" presStyleIdx="0" presStyleCnt="3"/>
      <dgm:spPr/>
    </dgm:pt>
    <dgm:pt modelId="{7168AD9F-4004-47D3-9DB5-0B569E33FF52}" type="pres">
      <dgm:prSet presAssocID="{867C7193-65EE-4588-B170-0B24AC8EFDC2}" presName="text_1" presStyleLbl="node1" presStyleIdx="0" presStyleCnt="3">
        <dgm:presLayoutVars>
          <dgm:bulletEnabled val="1"/>
        </dgm:presLayoutVars>
      </dgm:prSet>
      <dgm:spPr/>
    </dgm:pt>
    <dgm:pt modelId="{2F3A3EAE-F50D-4E77-AE31-987C1905C3D6}" type="pres">
      <dgm:prSet presAssocID="{867C7193-65EE-4588-B170-0B24AC8EFDC2}" presName="accent_1" presStyleCnt="0"/>
      <dgm:spPr/>
    </dgm:pt>
    <dgm:pt modelId="{2ECE0B95-556D-4AD4-8E47-F97D48D4EA2C}" type="pres">
      <dgm:prSet presAssocID="{867C7193-65EE-4588-B170-0B24AC8EFDC2}" presName="accentRepeatNode" presStyleLbl="solidFgAcc1" presStyleIdx="0" presStyleCnt="3"/>
      <dgm:spPr/>
    </dgm:pt>
    <dgm:pt modelId="{38ABE572-6A57-41C9-B8FF-8B2D026D0A17}" type="pres">
      <dgm:prSet presAssocID="{80B8643E-1B23-42E6-BFB4-B2A50D39A166}" presName="text_2" presStyleLbl="node1" presStyleIdx="1" presStyleCnt="3">
        <dgm:presLayoutVars>
          <dgm:bulletEnabled val="1"/>
        </dgm:presLayoutVars>
      </dgm:prSet>
      <dgm:spPr/>
    </dgm:pt>
    <dgm:pt modelId="{4C6A5E2F-744A-4836-8522-168F2E789C9E}" type="pres">
      <dgm:prSet presAssocID="{80B8643E-1B23-42E6-BFB4-B2A50D39A166}" presName="accent_2" presStyleCnt="0"/>
      <dgm:spPr/>
    </dgm:pt>
    <dgm:pt modelId="{8E780AA5-AB9C-486E-B522-42034CB09BEE}" type="pres">
      <dgm:prSet presAssocID="{80B8643E-1B23-42E6-BFB4-B2A50D39A166}" presName="accentRepeatNode" presStyleLbl="solidFgAcc1" presStyleIdx="1" presStyleCnt="3"/>
      <dgm:spPr/>
    </dgm:pt>
    <dgm:pt modelId="{734A392D-DCA0-4539-9A7D-B5C6F63D938F}" type="pres">
      <dgm:prSet presAssocID="{9ABFE534-C21A-45E0-B9D4-6112F6392833}" presName="text_3" presStyleLbl="node1" presStyleIdx="2" presStyleCnt="3">
        <dgm:presLayoutVars>
          <dgm:bulletEnabled val="1"/>
        </dgm:presLayoutVars>
      </dgm:prSet>
      <dgm:spPr/>
    </dgm:pt>
    <dgm:pt modelId="{D0D31D86-1AF6-4C47-A808-1856F8737E04}" type="pres">
      <dgm:prSet presAssocID="{9ABFE534-C21A-45E0-B9D4-6112F6392833}" presName="accent_3" presStyleCnt="0"/>
      <dgm:spPr/>
    </dgm:pt>
    <dgm:pt modelId="{5F23A365-915F-41E1-9AAE-DCC6BA63DD89}" type="pres">
      <dgm:prSet presAssocID="{9ABFE534-C21A-45E0-B9D4-6112F6392833}" presName="accentRepeatNode" presStyleLbl="solidFgAcc1" presStyleIdx="2" presStyleCnt="3"/>
      <dgm:spPr/>
    </dgm:pt>
  </dgm:ptLst>
  <dgm:cxnLst>
    <dgm:cxn modelId="{02B5791B-0ED9-4EC4-BA1B-D9FEF58CBEEA}" type="presOf" srcId="{693D22C6-A97D-46A1-8C39-54413009E611}" destId="{81B7B0BF-F892-42D1-94AA-9ED400AAFCEC}" srcOrd="0" destOrd="0" presId="urn:microsoft.com/office/officeart/2008/layout/VerticalCurvedList"/>
    <dgm:cxn modelId="{CEC4181D-585A-4EF0-9C8C-20005ECFB45D}" type="presOf" srcId="{80B8643E-1B23-42E6-BFB4-B2A50D39A166}" destId="{38ABE572-6A57-41C9-B8FF-8B2D026D0A17}" srcOrd="0" destOrd="0" presId="urn:microsoft.com/office/officeart/2008/layout/VerticalCurvedList"/>
    <dgm:cxn modelId="{B171946D-F1A4-44EF-96A9-2BDE7D2055D3}" srcId="{C0BFCED3-6A01-4F97-9DCB-32B99BB98535}" destId="{9ABFE534-C21A-45E0-B9D4-6112F6392833}" srcOrd="2" destOrd="0" parTransId="{CD4ED607-AF23-4C35-870F-B18125562DB3}" sibTransId="{4A0E1BD2-F674-43EB-B48A-85C5C7A7A359}"/>
    <dgm:cxn modelId="{5DE93281-CDAA-4A38-B358-7E67714ED3C8}" srcId="{C0BFCED3-6A01-4F97-9DCB-32B99BB98535}" destId="{867C7193-65EE-4588-B170-0B24AC8EFDC2}" srcOrd="0" destOrd="0" parTransId="{C321D2EE-3E35-4344-B6A1-32F4C6ACD133}" sibTransId="{693D22C6-A97D-46A1-8C39-54413009E611}"/>
    <dgm:cxn modelId="{D3DFA784-AC60-466B-B72C-222581F47082}" srcId="{C0BFCED3-6A01-4F97-9DCB-32B99BB98535}" destId="{80B8643E-1B23-42E6-BFB4-B2A50D39A166}" srcOrd="1" destOrd="0" parTransId="{F35AD821-F7AD-46AD-A951-F68103D6DB13}" sibTransId="{E8DFBA4F-0E5A-440B-AA4F-46CD5D787C80}"/>
    <dgm:cxn modelId="{BE3822BE-BB24-4A50-8730-683DCB2099A3}" type="presOf" srcId="{9ABFE534-C21A-45E0-B9D4-6112F6392833}" destId="{734A392D-DCA0-4539-9A7D-B5C6F63D938F}" srcOrd="0" destOrd="0" presId="urn:microsoft.com/office/officeart/2008/layout/VerticalCurvedList"/>
    <dgm:cxn modelId="{8B64C9CB-AD9F-4D99-BF67-5F1673EEBFD7}" type="presOf" srcId="{867C7193-65EE-4588-B170-0B24AC8EFDC2}" destId="{7168AD9F-4004-47D3-9DB5-0B569E33FF52}" srcOrd="0" destOrd="0" presId="urn:microsoft.com/office/officeart/2008/layout/VerticalCurvedList"/>
    <dgm:cxn modelId="{7D1DE7D3-350D-4517-81D4-291D6D21F960}" type="presOf" srcId="{C0BFCED3-6A01-4F97-9DCB-32B99BB98535}" destId="{5D7282FC-6274-4C92-85DA-162C2742D73F}" srcOrd="0" destOrd="0" presId="urn:microsoft.com/office/officeart/2008/layout/VerticalCurvedList"/>
    <dgm:cxn modelId="{2375BEFB-BBF8-45D3-A5E4-19A22D249DE8}" type="presParOf" srcId="{5D7282FC-6274-4C92-85DA-162C2742D73F}" destId="{59513DD6-CAF3-4FC9-9318-C51EF25962B6}" srcOrd="0" destOrd="0" presId="urn:microsoft.com/office/officeart/2008/layout/VerticalCurvedList"/>
    <dgm:cxn modelId="{1DF4972A-F29A-4DD6-8C86-C9EE065B9579}" type="presParOf" srcId="{59513DD6-CAF3-4FC9-9318-C51EF25962B6}" destId="{14D0E652-8795-4E5B-9900-8E0F8C380E39}" srcOrd="0" destOrd="0" presId="urn:microsoft.com/office/officeart/2008/layout/VerticalCurvedList"/>
    <dgm:cxn modelId="{04C7915D-E7FA-4E2B-BD01-BD144038D8EF}" type="presParOf" srcId="{14D0E652-8795-4E5B-9900-8E0F8C380E39}" destId="{DF8C5070-4CE0-4D83-952E-0116EB56951F}" srcOrd="0" destOrd="0" presId="urn:microsoft.com/office/officeart/2008/layout/VerticalCurvedList"/>
    <dgm:cxn modelId="{4D15FFA3-19C4-4B41-A9C0-518E9152D4EA}" type="presParOf" srcId="{14D0E652-8795-4E5B-9900-8E0F8C380E39}" destId="{81B7B0BF-F892-42D1-94AA-9ED400AAFCEC}" srcOrd="1" destOrd="0" presId="urn:microsoft.com/office/officeart/2008/layout/VerticalCurvedList"/>
    <dgm:cxn modelId="{B71310DB-BE18-4ED8-9F6C-A2A9AD21F726}" type="presParOf" srcId="{14D0E652-8795-4E5B-9900-8E0F8C380E39}" destId="{45DDF386-71B8-46C6-8D9A-DED423C521B2}" srcOrd="2" destOrd="0" presId="urn:microsoft.com/office/officeart/2008/layout/VerticalCurvedList"/>
    <dgm:cxn modelId="{2DA802D6-3B49-44E7-B8AA-462EFCC709EF}" type="presParOf" srcId="{14D0E652-8795-4E5B-9900-8E0F8C380E39}" destId="{BE17E584-9CCE-48AB-B931-62BA941AA747}" srcOrd="3" destOrd="0" presId="urn:microsoft.com/office/officeart/2008/layout/VerticalCurvedList"/>
    <dgm:cxn modelId="{B332311A-CD66-427A-9952-ED36D3C1CB0B}" type="presParOf" srcId="{59513DD6-CAF3-4FC9-9318-C51EF25962B6}" destId="{7168AD9F-4004-47D3-9DB5-0B569E33FF52}" srcOrd="1" destOrd="0" presId="urn:microsoft.com/office/officeart/2008/layout/VerticalCurvedList"/>
    <dgm:cxn modelId="{370AEF30-6FD3-47CA-921C-EA51AA384488}" type="presParOf" srcId="{59513DD6-CAF3-4FC9-9318-C51EF25962B6}" destId="{2F3A3EAE-F50D-4E77-AE31-987C1905C3D6}" srcOrd="2" destOrd="0" presId="urn:microsoft.com/office/officeart/2008/layout/VerticalCurvedList"/>
    <dgm:cxn modelId="{B3DAD8DD-187F-432E-8608-FB5F15153DB6}" type="presParOf" srcId="{2F3A3EAE-F50D-4E77-AE31-987C1905C3D6}" destId="{2ECE0B95-556D-4AD4-8E47-F97D48D4EA2C}" srcOrd="0" destOrd="0" presId="urn:microsoft.com/office/officeart/2008/layout/VerticalCurvedList"/>
    <dgm:cxn modelId="{1BF50798-026B-45AA-87D4-CCFBCB335A46}" type="presParOf" srcId="{59513DD6-CAF3-4FC9-9318-C51EF25962B6}" destId="{38ABE572-6A57-41C9-B8FF-8B2D026D0A17}" srcOrd="3" destOrd="0" presId="urn:microsoft.com/office/officeart/2008/layout/VerticalCurvedList"/>
    <dgm:cxn modelId="{CF767335-BE94-4FFA-878F-F542707DA038}" type="presParOf" srcId="{59513DD6-CAF3-4FC9-9318-C51EF25962B6}" destId="{4C6A5E2F-744A-4836-8522-168F2E789C9E}" srcOrd="4" destOrd="0" presId="urn:microsoft.com/office/officeart/2008/layout/VerticalCurvedList"/>
    <dgm:cxn modelId="{31A1C76C-703D-49E1-A644-91450435B630}" type="presParOf" srcId="{4C6A5E2F-744A-4836-8522-168F2E789C9E}" destId="{8E780AA5-AB9C-486E-B522-42034CB09BEE}" srcOrd="0" destOrd="0" presId="urn:microsoft.com/office/officeart/2008/layout/VerticalCurvedList"/>
    <dgm:cxn modelId="{57D2C12B-7B8D-4070-B992-C800816C36D2}" type="presParOf" srcId="{59513DD6-CAF3-4FC9-9318-C51EF25962B6}" destId="{734A392D-DCA0-4539-9A7D-B5C6F63D938F}" srcOrd="5" destOrd="0" presId="urn:microsoft.com/office/officeart/2008/layout/VerticalCurvedList"/>
    <dgm:cxn modelId="{53B171EA-5B39-436A-BA52-21B6157621C5}" type="presParOf" srcId="{59513DD6-CAF3-4FC9-9318-C51EF25962B6}" destId="{D0D31D86-1AF6-4C47-A808-1856F8737E04}" srcOrd="6" destOrd="0" presId="urn:microsoft.com/office/officeart/2008/layout/VerticalCurvedList"/>
    <dgm:cxn modelId="{096467DB-5FF9-4034-9135-6C1ED1BF01A1}" type="presParOf" srcId="{D0D31D86-1AF6-4C47-A808-1856F8737E04}" destId="{5F23A365-915F-41E1-9AAE-DCC6BA63DD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C0FF8-FD6F-4061-A945-E981DBC900A9}"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827B117C-F180-4EA4-B214-CD87E88ECEC3}">
      <dgm:prSet phldrT="[Text]"/>
      <dgm:spPr/>
      <dgm:t>
        <a:bodyPr/>
        <a:lstStyle/>
        <a:p>
          <a:r>
            <a:rPr lang="fr-FR" err="1"/>
            <a:t>Fall</a:t>
          </a:r>
          <a:r>
            <a:rPr lang="fr-FR"/>
            <a:t> in </a:t>
          </a:r>
          <a:r>
            <a:rPr lang="fr-FR" err="1"/>
            <a:t>tourism</a:t>
          </a:r>
          <a:r>
            <a:rPr lang="fr-FR"/>
            <a:t> revenue, </a:t>
          </a:r>
          <a:r>
            <a:rPr lang="fr-FR" err="1"/>
            <a:t>cancellation</a:t>
          </a:r>
          <a:r>
            <a:rPr lang="fr-FR"/>
            <a:t> of </a:t>
          </a:r>
          <a:r>
            <a:rPr lang="fr-FR" err="1"/>
            <a:t>flights</a:t>
          </a:r>
          <a:r>
            <a:rPr lang="fr-FR"/>
            <a:t>, </a:t>
          </a:r>
          <a:r>
            <a:rPr lang="fr-FR" err="1"/>
            <a:t>hotel</a:t>
          </a:r>
          <a:r>
            <a:rPr lang="fr-FR"/>
            <a:t> </a:t>
          </a:r>
          <a:r>
            <a:rPr lang="fr-FR" err="1"/>
            <a:t>nights</a:t>
          </a:r>
          <a:r>
            <a:rPr lang="fr-FR"/>
            <a:t> </a:t>
          </a:r>
          <a:r>
            <a:rPr lang="fr-FR" err="1"/>
            <a:t>etc</a:t>
          </a:r>
          <a:endParaRPr lang="en-US"/>
        </a:p>
      </dgm:t>
    </dgm:pt>
    <dgm:pt modelId="{90AA8C6F-7D02-41CF-A129-D988ADA20B00}" type="parTrans" cxnId="{C4AD8686-C16C-4A09-8F93-3131782D7FC2}">
      <dgm:prSet/>
      <dgm:spPr/>
      <dgm:t>
        <a:bodyPr/>
        <a:lstStyle/>
        <a:p>
          <a:endParaRPr lang="en-US"/>
        </a:p>
      </dgm:t>
    </dgm:pt>
    <dgm:pt modelId="{59013FF8-DE4F-4351-A231-6E8B33AD3144}" type="sibTrans" cxnId="{C4AD8686-C16C-4A09-8F93-3131782D7FC2}">
      <dgm:prSet/>
      <dgm:spPr/>
      <dgm:t>
        <a:bodyPr/>
        <a:lstStyle/>
        <a:p>
          <a:endParaRPr lang="en-US"/>
        </a:p>
      </dgm:t>
    </dgm:pt>
    <dgm:pt modelId="{0A551161-36C5-4012-A17A-EB1720E184DB}">
      <dgm:prSet phldrT="[Text]"/>
      <dgm:spPr/>
      <dgm:t>
        <a:bodyPr/>
        <a:lstStyle/>
        <a:p>
          <a:r>
            <a:rPr lang="fr-FR"/>
            <a:t>Impact on </a:t>
          </a:r>
          <a:r>
            <a:rPr lang="fr-FR" err="1"/>
            <a:t>energy</a:t>
          </a:r>
          <a:r>
            <a:rPr lang="fr-FR"/>
            <a:t> and </a:t>
          </a:r>
          <a:r>
            <a:rPr lang="fr-FR" err="1"/>
            <a:t>commodity</a:t>
          </a:r>
          <a:r>
            <a:rPr lang="fr-FR"/>
            <a:t> </a:t>
          </a:r>
          <a:r>
            <a:rPr lang="fr-FR" err="1"/>
            <a:t>prices</a:t>
          </a:r>
          <a:r>
            <a:rPr lang="fr-FR"/>
            <a:t>, and on the </a:t>
          </a:r>
          <a:r>
            <a:rPr lang="fr-FR" err="1"/>
            <a:t>fall</a:t>
          </a:r>
          <a:r>
            <a:rPr lang="fr-FR"/>
            <a:t> in </a:t>
          </a:r>
          <a:r>
            <a:rPr lang="fr-FR" err="1"/>
            <a:t>demand</a:t>
          </a:r>
          <a:r>
            <a:rPr lang="fr-FR"/>
            <a:t> from China and Asia</a:t>
          </a:r>
          <a:endParaRPr lang="en-US"/>
        </a:p>
      </dgm:t>
    </dgm:pt>
    <dgm:pt modelId="{2C1AC325-F583-46DE-A231-ABDF0D4DFAEE}" type="parTrans" cxnId="{E3C43FF8-8412-45EB-A3BB-747E81CF3CB0}">
      <dgm:prSet/>
      <dgm:spPr/>
      <dgm:t>
        <a:bodyPr/>
        <a:lstStyle/>
        <a:p>
          <a:endParaRPr lang="en-US"/>
        </a:p>
      </dgm:t>
    </dgm:pt>
    <dgm:pt modelId="{9FCCEFB0-CF7B-4AD1-938C-7EEDFFBC350E}" type="sibTrans" cxnId="{E3C43FF8-8412-45EB-A3BB-747E81CF3CB0}">
      <dgm:prSet/>
      <dgm:spPr/>
      <dgm:t>
        <a:bodyPr/>
        <a:lstStyle/>
        <a:p>
          <a:endParaRPr lang="en-US"/>
        </a:p>
      </dgm:t>
    </dgm:pt>
    <dgm:pt modelId="{EE1D3A8A-4515-40B3-BD7D-CFB18363B142}">
      <dgm:prSet phldrT="[Text]"/>
      <dgm:spPr/>
      <dgm:t>
        <a:bodyPr/>
        <a:lstStyle/>
        <a:p>
          <a:r>
            <a:rPr lang="fr-FR" err="1"/>
            <a:t>Fallout</a:t>
          </a:r>
          <a:r>
            <a:rPr lang="fr-FR"/>
            <a:t> of the </a:t>
          </a:r>
          <a:r>
            <a:rPr lang="fr-FR" err="1"/>
            <a:t>precautionary</a:t>
          </a:r>
          <a:r>
            <a:rPr lang="fr-FR"/>
            <a:t> </a:t>
          </a:r>
          <a:r>
            <a:rPr lang="fr-FR" err="1"/>
            <a:t>measures</a:t>
          </a:r>
          <a:endParaRPr lang="en-US"/>
        </a:p>
      </dgm:t>
    </dgm:pt>
    <dgm:pt modelId="{616911EE-813C-4F3E-A163-B9A9EE1337E1}" type="parTrans" cxnId="{2DF58F16-A2AD-4261-8DB8-6A42C30DC402}">
      <dgm:prSet/>
      <dgm:spPr/>
      <dgm:t>
        <a:bodyPr/>
        <a:lstStyle/>
        <a:p>
          <a:endParaRPr lang="en-US"/>
        </a:p>
      </dgm:t>
    </dgm:pt>
    <dgm:pt modelId="{55E2492A-398F-4A47-BE88-AF9AF8F382F6}" type="sibTrans" cxnId="{2DF58F16-A2AD-4261-8DB8-6A42C30DC402}">
      <dgm:prSet/>
      <dgm:spPr/>
      <dgm:t>
        <a:bodyPr/>
        <a:lstStyle/>
        <a:p>
          <a:endParaRPr lang="en-US"/>
        </a:p>
      </dgm:t>
    </dgm:pt>
    <dgm:pt modelId="{9D61E85D-C664-4086-B046-6B1A5E2F3A10}" type="pres">
      <dgm:prSet presAssocID="{0ECC0FF8-FD6F-4061-A945-E981DBC900A9}" presName="Name0" presStyleCnt="0">
        <dgm:presLayoutVars>
          <dgm:chMax val="7"/>
          <dgm:chPref val="7"/>
          <dgm:dir/>
        </dgm:presLayoutVars>
      </dgm:prSet>
      <dgm:spPr/>
    </dgm:pt>
    <dgm:pt modelId="{2661AE45-5DE3-4A8B-A56A-22B496C33041}" type="pres">
      <dgm:prSet presAssocID="{0ECC0FF8-FD6F-4061-A945-E981DBC900A9}" presName="Name1" presStyleCnt="0"/>
      <dgm:spPr/>
    </dgm:pt>
    <dgm:pt modelId="{B6C4242A-8B90-45B4-8545-CC235F8D02F9}" type="pres">
      <dgm:prSet presAssocID="{0ECC0FF8-FD6F-4061-A945-E981DBC900A9}" presName="cycle" presStyleCnt="0"/>
      <dgm:spPr/>
    </dgm:pt>
    <dgm:pt modelId="{491E43EA-3CFC-427B-ABAC-B84494958318}" type="pres">
      <dgm:prSet presAssocID="{0ECC0FF8-FD6F-4061-A945-E981DBC900A9}" presName="srcNode" presStyleLbl="node1" presStyleIdx="0" presStyleCnt="3"/>
      <dgm:spPr/>
    </dgm:pt>
    <dgm:pt modelId="{16DC904A-F1F7-44D9-B24C-6881BEE7209A}" type="pres">
      <dgm:prSet presAssocID="{0ECC0FF8-FD6F-4061-A945-E981DBC900A9}" presName="conn" presStyleLbl="parChTrans1D2" presStyleIdx="0" presStyleCnt="1"/>
      <dgm:spPr/>
    </dgm:pt>
    <dgm:pt modelId="{AA385DA4-FE3B-482A-934F-261807D98B5C}" type="pres">
      <dgm:prSet presAssocID="{0ECC0FF8-FD6F-4061-A945-E981DBC900A9}" presName="extraNode" presStyleLbl="node1" presStyleIdx="0" presStyleCnt="3"/>
      <dgm:spPr/>
    </dgm:pt>
    <dgm:pt modelId="{0EFA58E5-EFD5-48F6-B73E-920B770D3F24}" type="pres">
      <dgm:prSet presAssocID="{0ECC0FF8-FD6F-4061-A945-E981DBC900A9}" presName="dstNode" presStyleLbl="node1" presStyleIdx="0" presStyleCnt="3"/>
      <dgm:spPr/>
    </dgm:pt>
    <dgm:pt modelId="{1F7C091F-103C-4B8D-A721-EBC46A54387F}" type="pres">
      <dgm:prSet presAssocID="{827B117C-F180-4EA4-B214-CD87E88ECEC3}" presName="text_1" presStyleLbl="node1" presStyleIdx="0" presStyleCnt="3">
        <dgm:presLayoutVars>
          <dgm:bulletEnabled val="1"/>
        </dgm:presLayoutVars>
      </dgm:prSet>
      <dgm:spPr/>
    </dgm:pt>
    <dgm:pt modelId="{03A32136-49D5-4261-B651-4F3EFEC92D45}" type="pres">
      <dgm:prSet presAssocID="{827B117C-F180-4EA4-B214-CD87E88ECEC3}" presName="accent_1" presStyleCnt="0"/>
      <dgm:spPr/>
    </dgm:pt>
    <dgm:pt modelId="{17B95B45-26BD-47E7-8E6D-2E929648C39A}" type="pres">
      <dgm:prSet presAssocID="{827B117C-F180-4EA4-B214-CD87E88ECEC3}" presName="accentRepeatNode" presStyleLbl="solidFgAcc1" presStyleIdx="0" presStyleCnt="3"/>
      <dgm:spPr/>
    </dgm:pt>
    <dgm:pt modelId="{F4E09D64-BF75-4041-98BE-A40E4EEEE3CF}" type="pres">
      <dgm:prSet presAssocID="{0A551161-36C5-4012-A17A-EB1720E184DB}" presName="text_2" presStyleLbl="node1" presStyleIdx="1" presStyleCnt="3">
        <dgm:presLayoutVars>
          <dgm:bulletEnabled val="1"/>
        </dgm:presLayoutVars>
      </dgm:prSet>
      <dgm:spPr/>
    </dgm:pt>
    <dgm:pt modelId="{6E088328-E969-4991-9FE1-DBD7BFB48793}" type="pres">
      <dgm:prSet presAssocID="{0A551161-36C5-4012-A17A-EB1720E184DB}" presName="accent_2" presStyleCnt="0"/>
      <dgm:spPr/>
    </dgm:pt>
    <dgm:pt modelId="{9228D1E6-9E52-4AB9-BC9D-A7A91AB8C96A}" type="pres">
      <dgm:prSet presAssocID="{0A551161-36C5-4012-A17A-EB1720E184DB}" presName="accentRepeatNode" presStyleLbl="solidFgAcc1" presStyleIdx="1" presStyleCnt="3"/>
      <dgm:spPr/>
    </dgm:pt>
    <dgm:pt modelId="{01B9520B-6FB4-47E9-AE50-3BD7B7B0687D}" type="pres">
      <dgm:prSet presAssocID="{EE1D3A8A-4515-40B3-BD7D-CFB18363B142}" presName="text_3" presStyleLbl="node1" presStyleIdx="2" presStyleCnt="3">
        <dgm:presLayoutVars>
          <dgm:bulletEnabled val="1"/>
        </dgm:presLayoutVars>
      </dgm:prSet>
      <dgm:spPr/>
    </dgm:pt>
    <dgm:pt modelId="{D9711AC9-0BC2-45D8-801D-7F1044587D1D}" type="pres">
      <dgm:prSet presAssocID="{EE1D3A8A-4515-40B3-BD7D-CFB18363B142}" presName="accent_3" presStyleCnt="0"/>
      <dgm:spPr/>
    </dgm:pt>
    <dgm:pt modelId="{D5D189EF-9825-4531-B2D8-FDB4561D053A}" type="pres">
      <dgm:prSet presAssocID="{EE1D3A8A-4515-40B3-BD7D-CFB18363B142}" presName="accentRepeatNode" presStyleLbl="solidFgAcc1" presStyleIdx="2" presStyleCnt="3"/>
      <dgm:spPr/>
    </dgm:pt>
  </dgm:ptLst>
  <dgm:cxnLst>
    <dgm:cxn modelId="{2DF58F16-A2AD-4261-8DB8-6A42C30DC402}" srcId="{0ECC0FF8-FD6F-4061-A945-E981DBC900A9}" destId="{EE1D3A8A-4515-40B3-BD7D-CFB18363B142}" srcOrd="2" destOrd="0" parTransId="{616911EE-813C-4F3E-A163-B9A9EE1337E1}" sibTransId="{55E2492A-398F-4A47-BE88-AF9AF8F382F6}"/>
    <dgm:cxn modelId="{A9F0943E-243E-4A15-BB4A-30A985A1AEA2}" type="presOf" srcId="{827B117C-F180-4EA4-B214-CD87E88ECEC3}" destId="{1F7C091F-103C-4B8D-A721-EBC46A54387F}" srcOrd="0" destOrd="0" presId="urn:microsoft.com/office/officeart/2008/layout/VerticalCurvedList"/>
    <dgm:cxn modelId="{C4AD8686-C16C-4A09-8F93-3131782D7FC2}" srcId="{0ECC0FF8-FD6F-4061-A945-E981DBC900A9}" destId="{827B117C-F180-4EA4-B214-CD87E88ECEC3}" srcOrd="0" destOrd="0" parTransId="{90AA8C6F-7D02-41CF-A129-D988ADA20B00}" sibTransId="{59013FF8-DE4F-4351-A231-6E8B33AD3144}"/>
    <dgm:cxn modelId="{C171E095-55B9-44FD-87F7-212D4AA2C5ED}" type="presOf" srcId="{EE1D3A8A-4515-40B3-BD7D-CFB18363B142}" destId="{01B9520B-6FB4-47E9-AE50-3BD7B7B0687D}" srcOrd="0" destOrd="0" presId="urn:microsoft.com/office/officeart/2008/layout/VerticalCurvedList"/>
    <dgm:cxn modelId="{BE15A39D-B28F-4B65-99A2-C94AAD028068}" type="presOf" srcId="{0A551161-36C5-4012-A17A-EB1720E184DB}" destId="{F4E09D64-BF75-4041-98BE-A40E4EEEE3CF}" srcOrd="0" destOrd="0" presId="urn:microsoft.com/office/officeart/2008/layout/VerticalCurvedList"/>
    <dgm:cxn modelId="{7E7D73B1-6AD7-4A69-9A9A-CA45775B18D2}" type="presOf" srcId="{59013FF8-DE4F-4351-A231-6E8B33AD3144}" destId="{16DC904A-F1F7-44D9-B24C-6881BEE7209A}" srcOrd="0" destOrd="0" presId="urn:microsoft.com/office/officeart/2008/layout/VerticalCurvedList"/>
    <dgm:cxn modelId="{AB6F79EC-14C2-4497-B1DE-0D7D1533B070}" type="presOf" srcId="{0ECC0FF8-FD6F-4061-A945-E981DBC900A9}" destId="{9D61E85D-C664-4086-B046-6B1A5E2F3A10}" srcOrd="0" destOrd="0" presId="urn:microsoft.com/office/officeart/2008/layout/VerticalCurvedList"/>
    <dgm:cxn modelId="{E3C43FF8-8412-45EB-A3BB-747E81CF3CB0}" srcId="{0ECC0FF8-FD6F-4061-A945-E981DBC900A9}" destId="{0A551161-36C5-4012-A17A-EB1720E184DB}" srcOrd="1" destOrd="0" parTransId="{2C1AC325-F583-46DE-A231-ABDF0D4DFAEE}" sibTransId="{9FCCEFB0-CF7B-4AD1-938C-7EEDFFBC350E}"/>
    <dgm:cxn modelId="{12EC3DA2-FDA4-4BF6-B3F3-0973E12525B8}" type="presParOf" srcId="{9D61E85D-C664-4086-B046-6B1A5E2F3A10}" destId="{2661AE45-5DE3-4A8B-A56A-22B496C33041}" srcOrd="0" destOrd="0" presId="urn:microsoft.com/office/officeart/2008/layout/VerticalCurvedList"/>
    <dgm:cxn modelId="{A837D311-9817-466E-977F-8FE921FFE3EE}" type="presParOf" srcId="{2661AE45-5DE3-4A8B-A56A-22B496C33041}" destId="{B6C4242A-8B90-45B4-8545-CC235F8D02F9}" srcOrd="0" destOrd="0" presId="urn:microsoft.com/office/officeart/2008/layout/VerticalCurvedList"/>
    <dgm:cxn modelId="{718235CC-43DA-4F80-84E6-1552F54DEEA1}" type="presParOf" srcId="{B6C4242A-8B90-45B4-8545-CC235F8D02F9}" destId="{491E43EA-3CFC-427B-ABAC-B84494958318}" srcOrd="0" destOrd="0" presId="urn:microsoft.com/office/officeart/2008/layout/VerticalCurvedList"/>
    <dgm:cxn modelId="{5FF5A0D6-3C6F-461B-89DC-26BD65BF9518}" type="presParOf" srcId="{B6C4242A-8B90-45B4-8545-CC235F8D02F9}" destId="{16DC904A-F1F7-44D9-B24C-6881BEE7209A}" srcOrd="1" destOrd="0" presId="urn:microsoft.com/office/officeart/2008/layout/VerticalCurvedList"/>
    <dgm:cxn modelId="{B7DABA97-2E3B-4C10-88D1-C5142C45D34F}" type="presParOf" srcId="{B6C4242A-8B90-45B4-8545-CC235F8D02F9}" destId="{AA385DA4-FE3B-482A-934F-261807D98B5C}" srcOrd="2" destOrd="0" presId="urn:microsoft.com/office/officeart/2008/layout/VerticalCurvedList"/>
    <dgm:cxn modelId="{DA4E0242-224F-4F9D-B63F-5B90B307A974}" type="presParOf" srcId="{B6C4242A-8B90-45B4-8545-CC235F8D02F9}" destId="{0EFA58E5-EFD5-48F6-B73E-920B770D3F24}" srcOrd="3" destOrd="0" presId="urn:microsoft.com/office/officeart/2008/layout/VerticalCurvedList"/>
    <dgm:cxn modelId="{0844BBCA-E57C-42D7-BCF5-F6673A6C89D0}" type="presParOf" srcId="{2661AE45-5DE3-4A8B-A56A-22B496C33041}" destId="{1F7C091F-103C-4B8D-A721-EBC46A54387F}" srcOrd="1" destOrd="0" presId="urn:microsoft.com/office/officeart/2008/layout/VerticalCurvedList"/>
    <dgm:cxn modelId="{504D669D-B526-46AD-AE92-01D56C32E7ED}" type="presParOf" srcId="{2661AE45-5DE3-4A8B-A56A-22B496C33041}" destId="{03A32136-49D5-4261-B651-4F3EFEC92D45}" srcOrd="2" destOrd="0" presId="urn:microsoft.com/office/officeart/2008/layout/VerticalCurvedList"/>
    <dgm:cxn modelId="{E38DF3D6-3BAB-4BE0-A32D-F4BC8E244717}" type="presParOf" srcId="{03A32136-49D5-4261-B651-4F3EFEC92D45}" destId="{17B95B45-26BD-47E7-8E6D-2E929648C39A}" srcOrd="0" destOrd="0" presId="urn:microsoft.com/office/officeart/2008/layout/VerticalCurvedList"/>
    <dgm:cxn modelId="{149AFD6C-5DBB-45B4-8ED3-55D8D3D646B2}" type="presParOf" srcId="{2661AE45-5DE3-4A8B-A56A-22B496C33041}" destId="{F4E09D64-BF75-4041-98BE-A40E4EEEE3CF}" srcOrd="3" destOrd="0" presId="urn:microsoft.com/office/officeart/2008/layout/VerticalCurvedList"/>
    <dgm:cxn modelId="{62C1AB26-0EF6-4EC6-B4CF-E026B1A3E47C}" type="presParOf" srcId="{2661AE45-5DE3-4A8B-A56A-22B496C33041}" destId="{6E088328-E969-4991-9FE1-DBD7BFB48793}" srcOrd="4" destOrd="0" presId="urn:microsoft.com/office/officeart/2008/layout/VerticalCurvedList"/>
    <dgm:cxn modelId="{4DCFB42B-53FE-46E5-8C8F-82D47A57C99C}" type="presParOf" srcId="{6E088328-E969-4991-9FE1-DBD7BFB48793}" destId="{9228D1E6-9E52-4AB9-BC9D-A7A91AB8C96A}" srcOrd="0" destOrd="0" presId="urn:microsoft.com/office/officeart/2008/layout/VerticalCurvedList"/>
    <dgm:cxn modelId="{99989127-5A68-40F1-AF8A-2BC8DCC6A167}" type="presParOf" srcId="{2661AE45-5DE3-4A8B-A56A-22B496C33041}" destId="{01B9520B-6FB4-47E9-AE50-3BD7B7B0687D}" srcOrd="5" destOrd="0" presId="urn:microsoft.com/office/officeart/2008/layout/VerticalCurvedList"/>
    <dgm:cxn modelId="{C82DD708-7E43-4A65-819F-7E6BAEA61253}" type="presParOf" srcId="{2661AE45-5DE3-4A8B-A56A-22B496C33041}" destId="{D9711AC9-0BC2-45D8-801D-7F1044587D1D}" srcOrd="6" destOrd="0" presId="urn:microsoft.com/office/officeart/2008/layout/VerticalCurvedList"/>
    <dgm:cxn modelId="{B8A77BE9-44D8-4434-9995-D08871199FCE}" type="presParOf" srcId="{D9711AC9-0BC2-45D8-801D-7F1044587D1D}" destId="{D5D189EF-9825-4531-B2D8-FDB4561D053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7B0BF-F892-42D1-94AA-9ED400AAFCEC}">
      <dsp:nvSpPr>
        <dsp:cNvPr id="0" name=""/>
        <dsp:cNvSpPr/>
      </dsp:nvSpPr>
      <dsp:spPr>
        <a:xfrm>
          <a:off x="-5371955" y="-822698"/>
          <a:ext cx="6397135" cy="6397135"/>
        </a:xfrm>
        <a:prstGeom prst="blockArc">
          <a:avLst>
            <a:gd name="adj1" fmla="val 18900000"/>
            <a:gd name="adj2" fmla="val 2700000"/>
            <a:gd name="adj3" fmla="val 338"/>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8AD9F-4004-47D3-9DB5-0B569E33FF52}">
      <dsp:nvSpPr>
        <dsp:cNvPr id="0" name=""/>
        <dsp:cNvSpPr/>
      </dsp:nvSpPr>
      <dsp:spPr>
        <a:xfrm>
          <a:off x="659541" y="475173"/>
          <a:ext cx="4745571" cy="950347"/>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Confinement of millions of </a:t>
          </a:r>
          <a:r>
            <a:rPr lang="fr-FR" sz="2100" kern="1200" err="1"/>
            <a:t>inhabitants</a:t>
          </a:r>
          <a:r>
            <a:rPr lang="fr-FR" sz="2100" kern="1200"/>
            <a:t> in </a:t>
          </a:r>
          <a:r>
            <a:rPr lang="fr-FR" sz="2100" kern="1200" err="1"/>
            <a:t>several</a:t>
          </a:r>
          <a:r>
            <a:rPr lang="fr-FR" sz="2100" kern="1200"/>
            <a:t> </a:t>
          </a:r>
          <a:r>
            <a:rPr lang="fr-FR" sz="2100" kern="1200" err="1"/>
            <a:t>cities</a:t>
          </a:r>
          <a:endParaRPr lang="en-US" sz="2100" kern="1200"/>
        </a:p>
      </dsp:txBody>
      <dsp:txXfrm>
        <a:off x="659541" y="475173"/>
        <a:ext cx="4745571" cy="950347"/>
      </dsp:txXfrm>
    </dsp:sp>
    <dsp:sp modelId="{2ECE0B95-556D-4AD4-8E47-F97D48D4EA2C}">
      <dsp:nvSpPr>
        <dsp:cNvPr id="0" name=""/>
        <dsp:cNvSpPr/>
      </dsp:nvSpPr>
      <dsp:spPr>
        <a:xfrm>
          <a:off x="65573" y="356380"/>
          <a:ext cx="1187934" cy="118793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BE572-6A57-41C9-B8FF-8B2D026D0A17}">
      <dsp:nvSpPr>
        <dsp:cNvPr id="0" name=""/>
        <dsp:cNvSpPr/>
      </dsp:nvSpPr>
      <dsp:spPr>
        <a:xfrm>
          <a:off x="1004992" y="1900695"/>
          <a:ext cx="4400120" cy="950347"/>
        </a:xfrm>
        <a:prstGeom prst="rect">
          <a:avLst/>
        </a:prstGeom>
        <a:solidFill>
          <a:schemeClr val="accent1">
            <a:shade val="80000"/>
            <a:hueOff val="-417433"/>
            <a:satOff val="-33661"/>
            <a:lumOff val="19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Collapse of </a:t>
          </a:r>
          <a:r>
            <a:rPr lang="fr-FR" sz="2100" kern="1200" err="1"/>
            <a:t>activity</a:t>
          </a:r>
          <a:r>
            <a:rPr lang="fr-FR" sz="2100" kern="1200"/>
            <a:t> </a:t>
          </a:r>
          <a:r>
            <a:rPr lang="fr-FR" sz="2100" kern="1200" err="1"/>
            <a:t>related</a:t>
          </a:r>
          <a:r>
            <a:rPr lang="fr-FR" sz="2100" kern="1200"/>
            <a:t> to </a:t>
          </a:r>
          <a:r>
            <a:rPr lang="fr-FR" sz="2100" kern="1200" err="1"/>
            <a:t>retail</a:t>
          </a:r>
          <a:r>
            <a:rPr lang="fr-FR" sz="2100" kern="1200"/>
            <a:t>, </a:t>
          </a:r>
          <a:r>
            <a:rPr lang="fr-FR" sz="2100" kern="1200" err="1"/>
            <a:t>hotels</a:t>
          </a:r>
          <a:r>
            <a:rPr lang="fr-FR" sz="2100" kern="1200"/>
            <a:t>, restaurants, </a:t>
          </a:r>
          <a:r>
            <a:rPr lang="fr-FR" sz="2100" kern="1200" err="1"/>
            <a:t>entertainment</a:t>
          </a:r>
          <a:r>
            <a:rPr lang="fr-FR" sz="2100" kern="1200"/>
            <a:t> and </a:t>
          </a:r>
          <a:r>
            <a:rPr lang="fr-FR" sz="2100" kern="1200" err="1"/>
            <a:t>travel</a:t>
          </a:r>
          <a:endParaRPr lang="en-US" sz="2100" kern="1200"/>
        </a:p>
      </dsp:txBody>
      <dsp:txXfrm>
        <a:off x="1004992" y="1900695"/>
        <a:ext cx="4400120" cy="950347"/>
      </dsp:txXfrm>
    </dsp:sp>
    <dsp:sp modelId="{8E780AA5-AB9C-486E-B522-42034CB09BEE}">
      <dsp:nvSpPr>
        <dsp:cNvPr id="0" name=""/>
        <dsp:cNvSpPr/>
      </dsp:nvSpPr>
      <dsp:spPr>
        <a:xfrm>
          <a:off x="411025" y="1781901"/>
          <a:ext cx="1187934" cy="1187934"/>
        </a:xfrm>
        <a:prstGeom prst="ellipse">
          <a:avLst/>
        </a:prstGeom>
        <a:solidFill>
          <a:schemeClr val="lt1">
            <a:hueOff val="0"/>
            <a:satOff val="0"/>
            <a:lumOff val="0"/>
            <a:alphaOff val="0"/>
          </a:schemeClr>
        </a:solidFill>
        <a:ln w="25400" cap="flat" cmpd="sng" algn="ctr">
          <a:solidFill>
            <a:schemeClr val="accent1">
              <a:shade val="80000"/>
              <a:hueOff val="-417433"/>
              <a:satOff val="-33661"/>
              <a:lumOff val="19163"/>
              <a:alphaOff val="0"/>
            </a:schemeClr>
          </a:solidFill>
          <a:prstDash val="solid"/>
        </a:ln>
        <a:effectLst/>
      </dsp:spPr>
      <dsp:style>
        <a:lnRef idx="2">
          <a:scrgbClr r="0" g="0" b="0"/>
        </a:lnRef>
        <a:fillRef idx="1">
          <a:scrgbClr r="0" g="0" b="0"/>
        </a:fillRef>
        <a:effectRef idx="0">
          <a:scrgbClr r="0" g="0" b="0"/>
        </a:effectRef>
        <a:fontRef idx="minor"/>
      </dsp:style>
    </dsp:sp>
    <dsp:sp modelId="{734A392D-DCA0-4539-9A7D-B5C6F63D938F}">
      <dsp:nvSpPr>
        <dsp:cNvPr id="0" name=""/>
        <dsp:cNvSpPr/>
      </dsp:nvSpPr>
      <dsp:spPr>
        <a:xfrm>
          <a:off x="659541" y="3326216"/>
          <a:ext cx="4745571" cy="950347"/>
        </a:xfrm>
        <a:prstGeom prst="rect">
          <a:avLst/>
        </a:prstGeom>
        <a:solidFill>
          <a:schemeClr val="accent1">
            <a:shade val="80000"/>
            <a:hueOff val="-834867"/>
            <a:satOff val="-67322"/>
            <a:lumOff val="383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53340" rIns="53340" bIns="53340" numCol="1" spcCol="1270" anchor="ctr" anchorCtr="0">
          <a:noAutofit/>
        </a:bodyPr>
        <a:lstStyle/>
        <a:p>
          <a:pPr marL="0" lvl="0" indent="0" algn="l" defTabSz="933450">
            <a:lnSpc>
              <a:spcPct val="90000"/>
            </a:lnSpc>
            <a:spcBef>
              <a:spcPct val="0"/>
            </a:spcBef>
            <a:spcAft>
              <a:spcPct val="35000"/>
            </a:spcAft>
            <a:buNone/>
          </a:pPr>
          <a:r>
            <a:rPr lang="fr-FR" sz="2100" kern="1200"/>
            <a:t>Extension of the New </a:t>
          </a:r>
          <a:r>
            <a:rPr lang="fr-FR" sz="2100" kern="1200" err="1"/>
            <a:t>Year</a:t>
          </a:r>
          <a:r>
            <a:rPr lang="fr-FR" sz="2100" kern="1200"/>
            <a:t> « </a:t>
          </a:r>
          <a:r>
            <a:rPr lang="fr-FR" sz="2100" kern="1200" err="1"/>
            <a:t>holiday</a:t>
          </a:r>
          <a:r>
            <a:rPr lang="fr-FR" sz="2100" kern="1200"/>
            <a:t> » </a:t>
          </a:r>
          <a:r>
            <a:rPr lang="fr-FR" sz="2100" kern="1200" err="1"/>
            <a:t>halting</a:t>
          </a:r>
          <a:r>
            <a:rPr lang="fr-FR" sz="2100" kern="1200"/>
            <a:t> </a:t>
          </a:r>
          <a:r>
            <a:rPr lang="fr-FR" sz="2100" kern="1200" err="1"/>
            <a:t>industrial</a:t>
          </a:r>
          <a:r>
            <a:rPr lang="fr-FR" sz="2100" kern="1200"/>
            <a:t> production and service </a:t>
          </a:r>
          <a:r>
            <a:rPr lang="fr-FR" sz="2100" kern="1200" err="1"/>
            <a:t>activities</a:t>
          </a:r>
          <a:endParaRPr lang="en-US" sz="2100" kern="1200"/>
        </a:p>
      </dsp:txBody>
      <dsp:txXfrm>
        <a:off x="659541" y="3326216"/>
        <a:ext cx="4745571" cy="950347"/>
      </dsp:txXfrm>
    </dsp:sp>
    <dsp:sp modelId="{5F23A365-915F-41E1-9AAE-DCC6BA63DD89}">
      <dsp:nvSpPr>
        <dsp:cNvPr id="0" name=""/>
        <dsp:cNvSpPr/>
      </dsp:nvSpPr>
      <dsp:spPr>
        <a:xfrm>
          <a:off x="65573" y="3207423"/>
          <a:ext cx="1187934" cy="1187934"/>
        </a:xfrm>
        <a:prstGeom prst="ellipse">
          <a:avLst/>
        </a:prstGeom>
        <a:solidFill>
          <a:schemeClr val="lt1">
            <a:hueOff val="0"/>
            <a:satOff val="0"/>
            <a:lumOff val="0"/>
            <a:alphaOff val="0"/>
          </a:schemeClr>
        </a:solidFill>
        <a:ln w="25400" cap="flat" cmpd="sng" algn="ctr">
          <a:solidFill>
            <a:schemeClr val="accent1">
              <a:shade val="80000"/>
              <a:hueOff val="-834867"/>
              <a:satOff val="-67322"/>
              <a:lumOff val="383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904A-F1F7-44D9-B24C-6881BEE7209A}">
      <dsp:nvSpPr>
        <dsp:cNvPr id="0" name=""/>
        <dsp:cNvSpPr/>
      </dsp:nvSpPr>
      <dsp:spPr>
        <a:xfrm>
          <a:off x="-5371955" y="-822698"/>
          <a:ext cx="6397135" cy="6397135"/>
        </a:xfrm>
        <a:prstGeom prst="blockArc">
          <a:avLst>
            <a:gd name="adj1" fmla="val 18900000"/>
            <a:gd name="adj2" fmla="val 2700000"/>
            <a:gd name="adj3" fmla="val 33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C091F-103C-4B8D-A721-EBC46A54387F}">
      <dsp:nvSpPr>
        <dsp:cNvPr id="0" name=""/>
        <dsp:cNvSpPr/>
      </dsp:nvSpPr>
      <dsp:spPr>
        <a:xfrm>
          <a:off x="659541" y="475173"/>
          <a:ext cx="4745572" cy="950347"/>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err="1"/>
            <a:t>Fall</a:t>
          </a:r>
          <a:r>
            <a:rPr lang="fr-FR" sz="1900" kern="1200"/>
            <a:t> in </a:t>
          </a:r>
          <a:r>
            <a:rPr lang="fr-FR" sz="1900" kern="1200" err="1"/>
            <a:t>tourism</a:t>
          </a:r>
          <a:r>
            <a:rPr lang="fr-FR" sz="1900" kern="1200"/>
            <a:t> revenue, </a:t>
          </a:r>
          <a:r>
            <a:rPr lang="fr-FR" sz="1900" kern="1200" err="1"/>
            <a:t>cancellation</a:t>
          </a:r>
          <a:r>
            <a:rPr lang="fr-FR" sz="1900" kern="1200"/>
            <a:t> of </a:t>
          </a:r>
          <a:r>
            <a:rPr lang="fr-FR" sz="1900" kern="1200" err="1"/>
            <a:t>flights</a:t>
          </a:r>
          <a:r>
            <a:rPr lang="fr-FR" sz="1900" kern="1200"/>
            <a:t>, </a:t>
          </a:r>
          <a:r>
            <a:rPr lang="fr-FR" sz="1900" kern="1200" err="1"/>
            <a:t>hotel</a:t>
          </a:r>
          <a:r>
            <a:rPr lang="fr-FR" sz="1900" kern="1200"/>
            <a:t> </a:t>
          </a:r>
          <a:r>
            <a:rPr lang="fr-FR" sz="1900" kern="1200" err="1"/>
            <a:t>nights</a:t>
          </a:r>
          <a:r>
            <a:rPr lang="fr-FR" sz="1900" kern="1200"/>
            <a:t> </a:t>
          </a:r>
          <a:r>
            <a:rPr lang="fr-FR" sz="1900" kern="1200" err="1"/>
            <a:t>etc</a:t>
          </a:r>
          <a:endParaRPr lang="en-US" sz="1900" kern="1200"/>
        </a:p>
      </dsp:txBody>
      <dsp:txXfrm>
        <a:off x="659541" y="475173"/>
        <a:ext cx="4745572" cy="950347"/>
      </dsp:txXfrm>
    </dsp:sp>
    <dsp:sp modelId="{17B95B45-26BD-47E7-8E6D-2E929648C39A}">
      <dsp:nvSpPr>
        <dsp:cNvPr id="0" name=""/>
        <dsp:cNvSpPr/>
      </dsp:nvSpPr>
      <dsp:spPr>
        <a:xfrm>
          <a:off x="65573" y="356380"/>
          <a:ext cx="1187934" cy="1187934"/>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09D64-BF75-4041-98BE-A40E4EEEE3CF}">
      <dsp:nvSpPr>
        <dsp:cNvPr id="0" name=""/>
        <dsp:cNvSpPr/>
      </dsp:nvSpPr>
      <dsp:spPr>
        <a:xfrm>
          <a:off x="1004992" y="1900695"/>
          <a:ext cx="4400121" cy="950347"/>
        </a:xfrm>
        <a:prstGeom prst="rect">
          <a:avLst/>
        </a:prstGeom>
        <a:solidFill>
          <a:schemeClr val="accent3">
            <a:shade val="80000"/>
            <a:hueOff val="10488"/>
            <a:satOff val="-37882"/>
            <a:lumOff val="198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t>Impact on </a:t>
          </a:r>
          <a:r>
            <a:rPr lang="fr-FR" sz="1900" kern="1200" err="1"/>
            <a:t>energy</a:t>
          </a:r>
          <a:r>
            <a:rPr lang="fr-FR" sz="1900" kern="1200"/>
            <a:t> and </a:t>
          </a:r>
          <a:r>
            <a:rPr lang="fr-FR" sz="1900" kern="1200" err="1"/>
            <a:t>commodity</a:t>
          </a:r>
          <a:r>
            <a:rPr lang="fr-FR" sz="1900" kern="1200"/>
            <a:t> </a:t>
          </a:r>
          <a:r>
            <a:rPr lang="fr-FR" sz="1900" kern="1200" err="1"/>
            <a:t>prices</a:t>
          </a:r>
          <a:r>
            <a:rPr lang="fr-FR" sz="1900" kern="1200"/>
            <a:t>, and on the </a:t>
          </a:r>
          <a:r>
            <a:rPr lang="fr-FR" sz="1900" kern="1200" err="1"/>
            <a:t>fall</a:t>
          </a:r>
          <a:r>
            <a:rPr lang="fr-FR" sz="1900" kern="1200"/>
            <a:t> in </a:t>
          </a:r>
          <a:r>
            <a:rPr lang="fr-FR" sz="1900" kern="1200" err="1"/>
            <a:t>demand</a:t>
          </a:r>
          <a:r>
            <a:rPr lang="fr-FR" sz="1900" kern="1200"/>
            <a:t> from China and Asia</a:t>
          </a:r>
          <a:endParaRPr lang="en-US" sz="1900" kern="1200"/>
        </a:p>
      </dsp:txBody>
      <dsp:txXfrm>
        <a:off x="1004992" y="1900695"/>
        <a:ext cx="4400121" cy="950347"/>
      </dsp:txXfrm>
    </dsp:sp>
    <dsp:sp modelId="{9228D1E6-9E52-4AB9-BC9D-A7A91AB8C96A}">
      <dsp:nvSpPr>
        <dsp:cNvPr id="0" name=""/>
        <dsp:cNvSpPr/>
      </dsp:nvSpPr>
      <dsp:spPr>
        <a:xfrm>
          <a:off x="411025" y="1781901"/>
          <a:ext cx="1187934" cy="1187934"/>
        </a:xfrm>
        <a:prstGeom prst="ellipse">
          <a:avLst/>
        </a:prstGeom>
        <a:solidFill>
          <a:schemeClr val="lt1">
            <a:hueOff val="0"/>
            <a:satOff val="0"/>
            <a:lumOff val="0"/>
            <a:alphaOff val="0"/>
          </a:schemeClr>
        </a:solidFill>
        <a:ln w="25400" cap="flat" cmpd="sng" algn="ctr">
          <a:solidFill>
            <a:schemeClr val="accent3">
              <a:shade val="80000"/>
              <a:hueOff val="10488"/>
              <a:satOff val="-37882"/>
              <a:lumOff val="19884"/>
              <a:alphaOff val="0"/>
            </a:schemeClr>
          </a:solidFill>
          <a:prstDash val="solid"/>
        </a:ln>
        <a:effectLst/>
      </dsp:spPr>
      <dsp:style>
        <a:lnRef idx="2">
          <a:scrgbClr r="0" g="0" b="0"/>
        </a:lnRef>
        <a:fillRef idx="1">
          <a:scrgbClr r="0" g="0" b="0"/>
        </a:fillRef>
        <a:effectRef idx="0">
          <a:scrgbClr r="0" g="0" b="0"/>
        </a:effectRef>
        <a:fontRef idx="minor"/>
      </dsp:style>
    </dsp:sp>
    <dsp:sp modelId="{01B9520B-6FB4-47E9-AE50-3BD7B7B0687D}">
      <dsp:nvSpPr>
        <dsp:cNvPr id="0" name=""/>
        <dsp:cNvSpPr/>
      </dsp:nvSpPr>
      <dsp:spPr>
        <a:xfrm>
          <a:off x="659541" y="3326216"/>
          <a:ext cx="4745572" cy="950347"/>
        </a:xfrm>
        <a:prstGeom prst="rect">
          <a:avLst/>
        </a:prstGeom>
        <a:solidFill>
          <a:schemeClr val="accent3">
            <a:shade val="80000"/>
            <a:hueOff val="20976"/>
            <a:satOff val="-75764"/>
            <a:lumOff val="397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338"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err="1"/>
            <a:t>Fallout</a:t>
          </a:r>
          <a:r>
            <a:rPr lang="fr-FR" sz="1900" kern="1200"/>
            <a:t> of the </a:t>
          </a:r>
          <a:r>
            <a:rPr lang="fr-FR" sz="1900" kern="1200" err="1"/>
            <a:t>precautionary</a:t>
          </a:r>
          <a:r>
            <a:rPr lang="fr-FR" sz="1900" kern="1200"/>
            <a:t> </a:t>
          </a:r>
          <a:r>
            <a:rPr lang="fr-FR" sz="1900" kern="1200" err="1"/>
            <a:t>measures</a:t>
          </a:r>
          <a:endParaRPr lang="en-US" sz="1900" kern="1200"/>
        </a:p>
      </dsp:txBody>
      <dsp:txXfrm>
        <a:off x="659541" y="3326216"/>
        <a:ext cx="4745572" cy="950347"/>
      </dsp:txXfrm>
    </dsp:sp>
    <dsp:sp modelId="{D5D189EF-9825-4531-B2D8-FDB4561D053A}">
      <dsp:nvSpPr>
        <dsp:cNvPr id="0" name=""/>
        <dsp:cNvSpPr/>
      </dsp:nvSpPr>
      <dsp:spPr>
        <a:xfrm>
          <a:off x="65573" y="3207423"/>
          <a:ext cx="1187934" cy="1187934"/>
        </a:xfrm>
        <a:prstGeom prst="ellipse">
          <a:avLst/>
        </a:prstGeom>
        <a:solidFill>
          <a:schemeClr val="lt1">
            <a:hueOff val="0"/>
            <a:satOff val="0"/>
            <a:lumOff val="0"/>
            <a:alphaOff val="0"/>
          </a:schemeClr>
        </a:solidFill>
        <a:ln w="25400" cap="flat" cmpd="sng" algn="ctr">
          <a:solidFill>
            <a:schemeClr val="accent3">
              <a:shade val="80000"/>
              <a:hueOff val="20976"/>
              <a:satOff val="-75764"/>
              <a:lumOff val="3976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0.12329</cdr:y>
    </cdr:to>
    <cdr:sp macro="" textlink="">
      <cdr:nvSpPr>
        <cdr:cNvPr id="2" name="TextBox 1">
          <a:extLst xmlns:a="http://schemas.openxmlformats.org/drawingml/2006/main">
            <a:ext uri="{FF2B5EF4-FFF2-40B4-BE49-F238E27FC236}">
              <a16:creationId xmlns:a16="http://schemas.microsoft.com/office/drawing/2014/main" id="{8D0B449C-87A1-490D-9992-6FB6F949CAE1}"/>
            </a:ext>
          </a:extLst>
        </cdr:cNvPr>
        <cdr:cNvSpPr txBox="1"/>
      </cdr:nvSpPr>
      <cdr:spPr>
        <a:xfrm xmlns:a="http://schemas.openxmlformats.org/drawingml/2006/main">
          <a:off x="0" y="0"/>
          <a:ext cx="11091423" cy="555173"/>
        </a:xfrm>
        <a:prstGeom xmlns:a="http://schemas.openxmlformats.org/drawingml/2006/main" prst="rect">
          <a:avLst/>
        </a:prstGeom>
        <a:solidFill xmlns:a="http://schemas.openxmlformats.org/drawingml/2006/main">
          <a:srgbClr val="7F8080"/>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i="0" u="none" strike="noStrike" dirty="0">
              <a:solidFill>
                <a:schemeClr val="bg1"/>
              </a:solidFill>
              <a:latin typeface="Arial"/>
              <a:cs typeface="Arial"/>
            </a:rPr>
            <a:t>Coronavirus outbreak - Real value added</a:t>
          </a:r>
        </a:p>
        <a:p xmlns:a="http://schemas.openxmlformats.org/drawingml/2006/main">
          <a:pPr algn="l"/>
          <a:r>
            <a:rPr lang="en-US" sz="1600" b="1" i="0" u="none" strike="noStrike" dirty="0">
              <a:solidFill>
                <a:schemeClr val="bg1"/>
              </a:solidFill>
              <a:latin typeface="Arial"/>
              <a:cs typeface="Arial"/>
            </a:rPr>
            <a:t>2020Q2 - %Deviation from baseline</a:t>
          </a:r>
          <a:endParaRPr lang="en-US" sz="40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0.15567</cdr:y>
    </cdr:to>
    <cdr:sp macro="" textlink="">
      <cdr:nvSpPr>
        <cdr:cNvPr id="2" name="TextBox 1">
          <a:extLst xmlns:a="http://schemas.openxmlformats.org/drawingml/2006/main">
            <a:ext uri="{FF2B5EF4-FFF2-40B4-BE49-F238E27FC236}">
              <a16:creationId xmlns:a16="http://schemas.microsoft.com/office/drawing/2014/main" id="{F03926D0-DE07-4FBA-840A-90D381A696A4}"/>
            </a:ext>
          </a:extLst>
        </cdr:cNvPr>
        <cdr:cNvSpPr txBox="1"/>
      </cdr:nvSpPr>
      <cdr:spPr>
        <a:xfrm xmlns:a="http://schemas.openxmlformats.org/drawingml/2006/main">
          <a:off x="0" y="0"/>
          <a:ext cx="6592660" cy="555613"/>
        </a:xfrm>
        <a:prstGeom xmlns:a="http://schemas.openxmlformats.org/drawingml/2006/main" prst="rect">
          <a:avLst/>
        </a:prstGeom>
        <a:solidFill xmlns:a="http://schemas.openxmlformats.org/drawingml/2006/main">
          <a:srgbClr val="7F8080"/>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i="0" u="none" strike="noStrike" dirty="0">
              <a:solidFill>
                <a:schemeClr val="bg1"/>
              </a:solidFill>
              <a:latin typeface="Arial"/>
              <a:cs typeface="Arial"/>
            </a:rPr>
            <a:t>Coronavirus outbreak - Selected</a:t>
          </a:r>
          <a:r>
            <a:rPr lang="en-US" sz="1600" b="1" i="0" u="none" strike="noStrike" baseline="0" dirty="0">
              <a:solidFill>
                <a:schemeClr val="bg1"/>
              </a:solidFill>
              <a:latin typeface="+mn-lt"/>
              <a:cs typeface="Arial"/>
            </a:rPr>
            <a:t> industries - Real value added </a:t>
          </a:r>
          <a:endParaRPr lang="en-US" sz="1600" b="1" i="0" u="none" strike="noStrike" dirty="0">
            <a:solidFill>
              <a:schemeClr val="bg1"/>
            </a:solidFill>
            <a:latin typeface="Arial"/>
            <a:cs typeface="Arial"/>
          </a:endParaRPr>
        </a:p>
        <a:p xmlns:a="http://schemas.openxmlformats.org/drawingml/2006/main">
          <a:pPr algn="l"/>
          <a:r>
            <a:rPr lang="en-US" sz="1600" b="1" i="0" u="none" strike="noStrike" dirty="0">
              <a:solidFill>
                <a:schemeClr val="bg1"/>
              </a:solidFill>
              <a:latin typeface="Arial"/>
              <a:cs typeface="Arial"/>
            </a:rPr>
            <a:t>2020Q2 - %Deviation from baseline</a:t>
          </a:r>
          <a:endParaRPr lang="en-US" sz="16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a:extLst xmlns:a="http://schemas.openxmlformats.org/drawingml/2006/main">
            <a:ext uri="{FF2B5EF4-FFF2-40B4-BE49-F238E27FC236}">
              <a16:creationId xmlns:a16="http://schemas.microsoft.com/office/drawing/2014/main" id="{D6703EC0-B622-4D9C-846C-F3A90FE53595}"/>
            </a:ext>
          </a:extLst>
        </cdr:cNvPr>
        <cdr:cNvSpPr txBox="1"/>
      </cdr:nvSpPr>
      <cdr:spPr>
        <a:xfrm xmlns:a="http://schemas.openxmlformats.org/drawingml/2006/main">
          <a:off x="0" y="0"/>
          <a:ext cx="5472000" cy="2921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US" sz="1200" b="1" dirty="0">
              <a:solidFill>
                <a:srgbClr val="FFFFFF"/>
              </a:solidFill>
              <a:latin typeface="Arial" panose="020B0604020202020204" pitchFamily="34" charset="0"/>
            </a:rPr>
            <a:t>Input</a:t>
          </a:r>
          <a:r>
            <a:rPr lang="en-US" sz="1200" b="1" baseline="0" dirty="0">
              <a:solidFill>
                <a:srgbClr val="FFFFFF"/>
              </a:solidFill>
              <a:latin typeface="Arial" panose="020B0604020202020204" pitchFamily="34" charset="0"/>
            </a:rPr>
            <a:t> metallics for steel making</a:t>
          </a:r>
          <a:endParaRPr lang="en-US" sz="1200" b="1" dirty="0">
            <a:solidFill>
              <a:srgbClr val="FFFFFF"/>
            </a:solidFill>
            <a:latin typeface="Arial" panose="020B0604020202020204" pitchFamily="34" charset="0"/>
          </a:endParaRPr>
        </a:p>
      </cdr:txBody>
    </cdr:sp>
  </cdr:relSizeAnchor>
  <cdr:relSizeAnchor xmlns:cdr="http://schemas.openxmlformats.org/drawingml/2006/chartDrawing">
    <cdr:from>
      <cdr:x>0</cdr:x>
      <cdr:y>0.95457</cdr:y>
    </cdr:from>
    <cdr:to>
      <cdr:x>0.72644</cdr:x>
      <cdr:y>1</cdr:y>
    </cdr:to>
    <cdr:sp macro="" textlink="">
      <cdr:nvSpPr>
        <cdr:cNvPr id="3" name="txtBoxSourceLine">
          <a:extLst xmlns:a="http://schemas.openxmlformats.org/drawingml/2006/main">
            <a:ext uri="{FF2B5EF4-FFF2-40B4-BE49-F238E27FC236}">
              <a16:creationId xmlns:a16="http://schemas.microsoft.com/office/drawing/2014/main" id="{0A96DB77-5D8A-44A5-886C-A2D9E89DCE89}"/>
            </a:ext>
          </a:extLst>
        </cdr:cNvPr>
        <cdr:cNvSpPr txBox="1"/>
      </cdr:nvSpPr>
      <cdr:spPr>
        <a:xfrm xmlns:a="http://schemas.openxmlformats.org/drawingml/2006/main">
          <a:off x="0" y="4737100"/>
          <a:ext cx="397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r>
            <a:rPr lang="en-US" sz="700" b="0" dirty="0">
              <a:solidFill>
                <a:srgbClr val="000000"/>
              </a:solidFill>
              <a:latin typeface="Arial" panose="020B0604020202020204" pitchFamily="34" charset="0"/>
            </a:rPr>
            <a:t>Source: IHS Markit</a:t>
          </a:r>
        </a:p>
      </cdr:txBody>
    </cdr:sp>
  </cdr:relSizeAnchor>
  <cdr:relSizeAnchor xmlns:cdr="http://schemas.openxmlformats.org/drawingml/2006/chartDrawing">
    <cdr:from>
      <cdr:x>0.73774</cdr:x>
      <cdr:y>0.95457</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B57C953B-2AC6-40BA-BCBD-46274A33190C}"/>
            </a:ext>
          </a:extLst>
        </cdr:cNvPr>
        <cdr:cNvSpPr txBox="1"/>
      </cdr:nvSpPr>
      <cdr:spPr>
        <a:xfrm xmlns:a="http://schemas.openxmlformats.org/drawingml/2006/main">
          <a:off x="4036900" y="4737100"/>
          <a:ext cx="143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r" eaLnBrk="0"/>
          <a:r>
            <a:rPr lang="en-US" sz="700" b="0" dirty="0">
              <a:solidFill>
                <a:srgbClr val="000000"/>
              </a:solidFill>
              <a:latin typeface="Arial" panose="020B0604020202020204" pitchFamily="34" charset="0"/>
            </a:rPr>
            <a:t>© 2020 IHS Markit</a:t>
          </a:r>
        </a:p>
      </cdr:txBody>
    </cdr:sp>
  </cdr:relSizeAnchor>
  <cdr:relSizeAnchor xmlns:cdr="http://schemas.openxmlformats.org/drawingml/2006/chartDrawing">
    <cdr:from>
      <cdr:x>0</cdr:x>
      <cdr:y>0.15278</cdr:y>
    </cdr:from>
    <cdr:to>
      <cdr:x>0.05338</cdr:x>
      <cdr:y>0.71296</cdr:y>
    </cdr:to>
    <cdr:sp macro="" textlink="">
      <cdr:nvSpPr>
        <cdr:cNvPr id="5" name="txtBoxPrimaryYAxisLabel">
          <a:extLst xmlns:a="http://schemas.openxmlformats.org/drawingml/2006/main">
            <a:ext uri="{FF2B5EF4-FFF2-40B4-BE49-F238E27FC236}">
              <a16:creationId xmlns:a16="http://schemas.microsoft.com/office/drawing/2014/main" id="{5AE5B4A0-6E92-4907-B7AB-5D241E3B9A54}"/>
            </a:ext>
          </a:extLst>
        </cdr:cNvPr>
        <cdr:cNvSpPr txBox="1"/>
      </cdr:nvSpPr>
      <cdr:spPr>
        <a:xfrm xmlns:a="http://schemas.openxmlformats.org/drawingml/2006/main" rot="16200000">
          <a:off x="-1184950" y="1910950"/>
          <a:ext cx="2662000" cy="292100"/>
        </a:xfrm>
        <a:prstGeom xmlns:a="http://schemas.openxmlformats.org/drawingml/2006/main" prst="rect">
          <a:avLst/>
        </a:prstGeom>
      </cdr:spPr>
      <cdr:txBody>
        <a:bodyPr xmlns:a="http://schemas.openxmlformats.org/drawingml/2006/main" vertOverflow="clip" vert="horz" lIns="76200" tIns="76200" rIns="76200" bIns="76200" rtlCol="0" anchor="t"/>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US dollars per dry metric ton unit</a:t>
          </a:r>
        </a:p>
      </cdr:txBody>
    </cdr:sp>
  </cdr:relSizeAnchor>
  <cdr:relSizeAnchor xmlns:cdr="http://schemas.openxmlformats.org/drawingml/2006/chartDrawing">
    <cdr:from>
      <cdr:x>0.94662</cdr:x>
      <cdr:y>0.15278</cdr:y>
    </cdr:from>
    <cdr:to>
      <cdr:x>1</cdr:x>
      <cdr:y>0.71296</cdr:y>
    </cdr:to>
    <cdr:sp macro="" textlink="">
      <cdr:nvSpPr>
        <cdr:cNvPr id="6" name="txtBoxSecondaryYAxisLabel">
          <a:extLst xmlns:a="http://schemas.openxmlformats.org/drawingml/2006/main">
            <a:ext uri="{FF2B5EF4-FFF2-40B4-BE49-F238E27FC236}">
              <a16:creationId xmlns:a16="http://schemas.microsoft.com/office/drawing/2014/main" id="{ABA9041B-6F6E-4010-ABB8-6EFB81F179C0}"/>
            </a:ext>
          </a:extLst>
        </cdr:cNvPr>
        <cdr:cNvSpPr txBox="1"/>
      </cdr:nvSpPr>
      <cdr:spPr>
        <a:xfrm xmlns:a="http://schemas.openxmlformats.org/drawingml/2006/main" rot="16200000">
          <a:off x="5461000" y="1910950"/>
          <a:ext cx="2662000" cy="292100"/>
        </a:xfrm>
        <a:prstGeom xmlns:a="http://schemas.openxmlformats.org/drawingml/2006/main" prst="rect">
          <a:avLst/>
        </a:prstGeom>
      </cdr:spPr>
      <cdr:txBody>
        <a:bodyPr xmlns:a="http://schemas.openxmlformats.org/drawingml/2006/main" vertOverflow="clip" vert="horz" lIns="76200" tIns="76200" rIns="76200" bIns="76200" rtlCol="0" anchor="b"/>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US dollars per gross ton</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a:extLst xmlns:a="http://schemas.openxmlformats.org/drawingml/2006/main">
            <a:ext uri="{FF2B5EF4-FFF2-40B4-BE49-F238E27FC236}">
              <a16:creationId xmlns:a16="http://schemas.microsoft.com/office/drawing/2014/main" id="{90D3F159-3B2E-4340-9ACC-D0ECE913BE77}"/>
            </a:ext>
          </a:extLst>
        </cdr:cNvPr>
        <cdr:cNvSpPr txBox="1"/>
      </cdr:nvSpPr>
      <cdr:spPr>
        <a:xfrm xmlns:a="http://schemas.openxmlformats.org/drawingml/2006/main">
          <a:off x="0" y="0"/>
          <a:ext cx="5472000" cy="2921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US" sz="1200" b="1" dirty="0">
              <a:solidFill>
                <a:srgbClr val="FFFFFF"/>
              </a:solidFill>
              <a:latin typeface="Arial" panose="020B0604020202020204" pitchFamily="34" charset="0"/>
            </a:rPr>
            <a:t>Hot</a:t>
          </a:r>
          <a:r>
            <a:rPr lang="en-US" sz="1200" b="1" baseline="0" dirty="0">
              <a:solidFill>
                <a:srgbClr val="FFFFFF"/>
              </a:solidFill>
              <a:latin typeface="Arial" panose="020B0604020202020204" pitchFamily="34" charset="0"/>
            </a:rPr>
            <a:t> rolled carbon sheet</a:t>
          </a:r>
          <a:endParaRPr lang="en-US" sz="1200" b="1" dirty="0">
            <a:solidFill>
              <a:srgbClr val="FFFFFF"/>
            </a:solidFill>
            <a:latin typeface="Arial" panose="020B0604020202020204" pitchFamily="34" charset="0"/>
          </a:endParaRPr>
        </a:p>
      </cdr:txBody>
    </cdr:sp>
  </cdr:relSizeAnchor>
  <cdr:relSizeAnchor xmlns:cdr="http://schemas.openxmlformats.org/drawingml/2006/chartDrawing">
    <cdr:from>
      <cdr:x>0</cdr:x>
      <cdr:y>0.95457</cdr:y>
    </cdr:from>
    <cdr:to>
      <cdr:x>0.72644</cdr:x>
      <cdr:y>1</cdr:y>
    </cdr:to>
    <cdr:sp macro="" textlink="">
      <cdr:nvSpPr>
        <cdr:cNvPr id="3" name="txtBoxSourceLine">
          <a:extLst xmlns:a="http://schemas.openxmlformats.org/drawingml/2006/main">
            <a:ext uri="{FF2B5EF4-FFF2-40B4-BE49-F238E27FC236}">
              <a16:creationId xmlns:a16="http://schemas.microsoft.com/office/drawing/2014/main" id="{8ADCCEFA-06A8-4743-97C5-E4340AF2146D}"/>
            </a:ext>
          </a:extLst>
        </cdr:cNvPr>
        <cdr:cNvSpPr txBox="1"/>
      </cdr:nvSpPr>
      <cdr:spPr>
        <a:xfrm xmlns:a="http://schemas.openxmlformats.org/drawingml/2006/main">
          <a:off x="0" y="4737100"/>
          <a:ext cx="397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r>
            <a:rPr lang="en-US" sz="700" b="0" dirty="0">
              <a:solidFill>
                <a:srgbClr val="000000"/>
              </a:solidFill>
              <a:latin typeface="Arial" panose="020B0604020202020204" pitchFamily="34" charset="0"/>
            </a:rPr>
            <a:t>Source: IHS Markit</a:t>
          </a:r>
        </a:p>
      </cdr:txBody>
    </cdr:sp>
  </cdr:relSizeAnchor>
  <cdr:relSizeAnchor xmlns:cdr="http://schemas.openxmlformats.org/drawingml/2006/chartDrawing">
    <cdr:from>
      <cdr:x>0.73774</cdr:x>
      <cdr:y>0.95457</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423207D4-5F64-4738-BA06-07DB0FA6E076}"/>
            </a:ext>
          </a:extLst>
        </cdr:cNvPr>
        <cdr:cNvSpPr txBox="1"/>
      </cdr:nvSpPr>
      <cdr:spPr>
        <a:xfrm xmlns:a="http://schemas.openxmlformats.org/drawingml/2006/main">
          <a:off x="4036900" y="4737100"/>
          <a:ext cx="143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r" eaLnBrk="0"/>
          <a:r>
            <a:rPr lang="en-US" sz="700" b="0" dirty="0">
              <a:solidFill>
                <a:srgbClr val="000000"/>
              </a:solidFill>
              <a:latin typeface="Arial" panose="020B0604020202020204" pitchFamily="34" charset="0"/>
            </a:rPr>
            <a:t>© 2020 IHS Markit</a:t>
          </a:r>
        </a:p>
      </cdr:txBody>
    </cdr:sp>
  </cdr:relSizeAnchor>
  <cdr:relSizeAnchor xmlns:cdr="http://schemas.openxmlformats.org/drawingml/2006/chartDrawing">
    <cdr:from>
      <cdr:x>1.82749E-7</cdr:x>
      <cdr:y>0.16</cdr:y>
    </cdr:from>
    <cdr:to>
      <cdr:x>0.05338</cdr:x>
      <cdr:y>0.72242</cdr:y>
    </cdr:to>
    <cdr:sp macro="" textlink="">
      <cdr:nvSpPr>
        <cdr:cNvPr id="5" name="txtBoxPrimaryYAxisLabel">
          <a:extLst xmlns:a="http://schemas.openxmlformats.org/drawingml/2006/main">
            <a:ext uri="{FF2B5EF4-FFF2-40B4-BE49-F238E27FC236}">
              <a16:creationId xmlns:a16="http://schemas.microsoft.com/office/drawing/2014/main" id="{50FF6002-5B6B-4CBA-8319-C51F6C5AB29B}"/>
            </a:ext>
          </a:extLst>
        </cdr:cNvPr>
        <cdr:cNvSpPr txBox="1"/>
      </cdr:nvSpPr>
      <cdr:spPr>
        <a:xfrm xmlns:a="http://schemas.openxmlformats.org/drawingml/2006/main" rot="16200000">
          <a:off x="-1190269" y="1950589"/>
          <a:ext cx="2672640" cy="292100"/>
        </a:xfrm>
        <a:prstGeom xmlns:a="http://schemas.openxmlformats.org/drawingml/2006/main" prst="rect">
          <a:avLst/>
        </a:prstGeom>
      </cdr:spPr>
      <cdr:txBody>
        <a:bodyPr xmlns:a="http://schemas.openxmlformats.org/drawingml/2006/main" vertOverflow="clip" vert="horz" lIns="76200" tIns="76200" rIns="76200" bIns="76200" rtlCol="0" anchor="t"/>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US</a:t>
          </a:r>
          <a:r>
            <a:rPr lang="en-US" sz="1000" b="1" baseline="0" dirty="0">
              <a:solidFill>
                <a:srgbClr val="000000"/>
              </a:solidFill>
              <a:latin typeface="Arial" panose="020B0604020202020204" pitchFamily="34" charset="0"/>
            </a:rPr>
            <a:t> dollars per metric ton</a:t>
          </a:r>
          <a:endParaRPr lang="en-US" sz="1000" b="1" dirty="0">
            <a:solidFill>
              <a:srgbClr val="000000"/>
            </a:solidFill>
            <a:latin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0.06147</cdr:y>
    </cdr:to>
    <cdr:sp macro="" textlink="">
      <cdr:nvSpPr>
        <cdr:cNvPr id="2" name="txtboxChartTitle">
          <a:extLst xmlns:a="http://schemas.openxmlformats.org/drawingml/2006/main">
            <a:ext uri="{FF2B5EF4-FFF2-40B4-BE49-F238E27FC236}">
              <a16:creationId xmlns:a16="http://schemas.microsoft.com/office/drawing/2014/main" id="{A6BC9675-E0F9-4559-A755-F8CDC3C83A03}"/>
            </a:ext>
          </a:extLst>
        </cdr:cNvPr>
        <cdr:cNvSpPr txBox="1"/>
      </cdr:nvSpPr>
      <cdr:spPr>
        <a:xfrm xmlns:a="http://schemas.openxmlformats.org/drawingml/2006/main">
          <a:off x="0" y="0"/>
          <a:ext cx="5472000" cy="292100"/>
        </a:xfrm>
        <a:prstGeom xmlns:a="http://schemas.openxmlformats.org/drawingml/2006/main" prst="rect">
          <a:avLst/>
        </a:prstGeom>
        <a:solidFill xmlns:a="http://schemas.openxmlformats.org/drawingml/2006/main">
          <a:srgbClr val="7F8080"/>
        </a:solidFill>
      </cdr:spPr>
      <cdr:txBody>
        <a:bodyPr xmlns:a="http://schemas.openxmlformats.org/drawingml/2006/main" vertOverflow="clip" vert="horz" lIns="76200" tIns="0" rIns="76200" bIns="0" rtlCol="0" anchor="ctr"/>
        <a:lstStyle xmlns:a="http://schemas.openxmlformats.org/drawingml/2006/main"/>
        <a:p xmlns:a="http://schemas.openxmlformats.org/drawingml/2006/main">
          <a:pPr algn="l" eaLnBrk="1"/>
          <a:r>
            <a:rPr lang="en-US" sz="1400" b="1" dirty="0">
              <a:solidFill>
                <a:srgbClr val="FFFFFF"/>
              </a:solidFill>
              <a:latin typeface="Arial" panose="020B0604020202020204" pitchFamily="34" charset="0"/>
            </a:rPr>
            <a:t>Rebar</a:t>
          </a:r>
        </a:p>
      </cdr:txBody>
    </cdr:sp>
  </cdr:relSizeAnchor>
  <cdr:relSizeAnchor xmlns:cdr="http://schemas.openxmlformats.org/drawingml/2006/chartDrawing">
    <cdr:from>
      <cdr:x>0</cdr:x>
      <cdr:y>0.95457</cdr:y>
    </cdr:from>
    <cdr:to>
      <cdr:x>0.72644</cdr:x>
      <cdr:y>1</cdr:y>
    </cdr:to>
    <cdr:sp macro="" textlink="">
      <cdr:nvSpPr>
        <cdr:cNvPr id="3" name="txtBoxSourceLine">
          <a:extLst xmlns:a="http://schemas.openxmlformats.org/drawingml/2006/main">
            <a:ext uri="{FF2B5EF4-FFF2-40B4-BE49-F238E27FC236}">
              <a16:creationId xmlns:a16="http://schemas.microsoft.com/office/drawing/2014/main" id="{80F999EF-C522-4A6E-8AC4-13A130F2451F}"/>
            </a:ext>
          </a:extLst>
        </cdr:cNvPr>
        <cdr:cNvSpPr txBox="1"/>
      </cdr:nvSpPr>
      <cdr:spPr>
        <a:xfrm xmlns:a="http://schemas.openxmlformats.org/drawingml/2006/main">
          <a:off x="0" y="4737100"/>
          <a:ext cx="397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l" eaLnBrk="1"/>
          <a:r>
            <a:rPr lang="en-US" sz="700" b="0" dirty="0">
              <a:solidFill>
                <a:srgbClr val="000000"/>
              </a:solidFill>
              <a:latin typeface="Arial" panose="020B0604020202020204" pitchFamily="34" charset="0"/>
            </a:rPr>
            <a:t>Source: IHS Markit</a:t>
          </a:r>
        </a:p>
      </cdr:txBody>
    </cdr:sp>
  </cdr:relSizeAnchor>
  <cdr:relSizeAnchor xmlns:cdr="http://schemas.openxmlformats.org/drawingml/2006/chartDrawing">
    <cdr:from>
      <cdr:x>0.73774</cdr:x>
      <cdr:y>0.95457</cdr:y>
    </cdr:from>
    <cdr:to>
      <cdr:x>1</cdr:x>
      <cdr:y>1</cdr:y>
    </cdr:to>
    <cdr:sp macro="" textlink="">
      <cdr:nvSpPr>
        <cdr:cNvPr id="4" name="txtboxCopyrightLine">
          <a:extLst xmlns:a="http://schemas.openxmlformats.org/drawingml/2006/main">
            <a:ext uri="{FF2B5EF4-FFF2-40B4-BE49-F238E27FC236}">
              <a16:creationId xmlns:a16="http://schemas.microsoft.com/office/drawing/2014/main" id="{0FA6FBFB-9D4D-40E5-BD9D-1645BA44657B}"/>
            </a:ext>
          </a:extLst>
        </cdr:cNvPr>
        <cdr:cNvSpPr txBox="1"/>
      </cdr:nvSpPr>
      <cdr:spPr>
        <a:xfrm xmlns:a="http://schemas.openxmlformats.org/drawingml/2006/main">
          <a:off x="4036900" y="4737100"/>
          <a:ext cx="1435100" cy="215900"/>
        </a:xfrm>
        <a:prstGeom xmlns:a="http://schemas.openxmlformats.org/drawingml/2006/main" prst="rect">
          <a:avLst/>
        </a:prstGeom>
      </cdr:spPr>
      <cdr:txBody>
        <a:bodyPr xmlns:a="http://schemas.openxmlformats.org/drawingml/2006/main" vertOverflow="clip" vert="horz" lIns="76200" tIns="0" rIns="76200" bIns="76200" rtlCol="0" anchor="b"/>
        <a:lstStyle xmlns:a="http://schemas.openxmlformats.org/drawingml/2006/main"/>
        <a:p xmlns:a="http://schemas.openxmlformats.org/drawingml/2006/main">
          <a:pPr algn="r" eaLnBrk="0"/>
          <a:r>
            <a:rPr lang="en-US" sz="700" b="0" dirty="0">
              <a:solidFill>
                <a:srgbClr val="000000"/>
              </a:solidFill>
              <a:latin typeface="Arial" panose="020B0604020202020204" pitchFamily="34" charset="0"/>
            </a:rPr>
            <a:t>© 2020 IHS Markit</a:t>
          </a:r>
        </a:p>
      </cdr:txBody>
    </cdr:sp>
  </cdr:relSizeAnchor>
  <cdr:relSizeAnchor xmlns:cdr="http://schemas.openxmlformats.org/drawingml/2006/chartDrawing">
    <cdr:from>
      <cdr:x>1.82749E-7</cdr:x>
      <cdr:y>0.16</cdr:y>
    </cdr:from>
    <cdr:to>
      <cdr:x>0.05338</cdr:x>
      <cdr:y>0.72242</cdr:y>
    </cdr:to>
    <cdr:sp macro="" textlink="">
      <cdr:nvSpPr>
        <cdr:cNvPr id="5" name="txtBoxPrimaryYAxisLabel">
          <a:extLst xmlns:a="http://schemas.openxmlformats.org/drawingml/2006/main">
            <a:ext uri="{FF2B5EF4-FFF2-40B4-BE49-F238E27FC236}">
              <a16:creationId xmlns:a16="http://schemas.microsoft.com/office/drawing/2014/main" id="{6DFC38C6-E559-491E-9306-DC15C916BC98}"/>
            </a:ext>
          </a:extLst>
        </cdr:cNvPr>
        <cdr:cNvSpPr txBox="1"/>
      </cdr:nvSpPr>
      <cdr:spPr>
        <a:xfrm xmlns:a="http://schemas.openxmlformats.org/drawingml/2006/main" rot="16200000">
          <a:off x="-1190269" y="1950589"/>
          <a:ext cx="2672640" cy="292100"/>
        </a:xfrm>
        <a:prstGeom xmlns:a="http://schemas.openxmlformats.org/drawingml/2006/main" prst="rect">
          <a:avLst/>
        </a:prstGeom>
      </cdr:spPr>
      <cdr:txBody>
        <a:bodyPr xmlns:a="http://schemas.openxmlformats.org/drawingml/2006/main" vertOverflow="clip" vert="horz" lIns="76200" tIns="76200" rIns="76200" bIns="76200" rtlCol="0" anchor="t"/>
        <a:lstStyle xmlns:a="http://schemas.openxmlformats.org/drawingml/2006/main"/>
        <a:p xmlns:a="http://schemas.openxmlformats.org/drawingml/2006/main">
          <a:pPr algn="ctr" eaLnBrk="1"/>
          <a:r>
            <a:rPr lang="en-US" sz="1000" b="1" dirty="0">
              <a:solidFill>
                <a:srgbClr val="000000"/>
              </a:solidFill>
              <a:latin typeface="Arial" panose="020B0604020202020204" pitchFamily="34" charset="0"/>
            </a:rPr>
            <a:t>US dollars per metric ton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6749" y="156475"/>
            <a:ext cx="3077740" cy="469424"/>
          </a:xfrm>
          <a:prstGeom prst="rect">
            <a:avLst/>
          </a:prstGeom>
        </p:spPr>
        <p:txBody>
          <a:bodyPr vert="horz" lIns="96616" tIns="48308" rIns="96616" bIns="48308" rtlCol="0"/>
          <a:lstStyle>
            <a:lvl1pPr algn="l">
              <a:defRPr sz="1300"/>
            </a:lvl1pPr>
          </a:lstStyle>
          <a:p>
            <a:endParaRPr lang="en-US" sz="11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3787987" y="156475"/>
            <a:ext cx="3077740" cy="469424"/>
          </a:xfrm>
          <a:prstGeom prst="rect">
            <a:avLst/>
          </a:prstGeom>
        </p:spPr>
        <p:txBody>
          <a:bodyPr vert="horz" lIns="96616" tIns="48308" rIns="96616" bIns="48308" rtlCol="0"/>
          <a:lstStyle>
            <a:lvl1pPr algn="r">
              <a:defRPr sz="1300"/>
            </a:lvl1pPr>
          </a:lstStyle>
          <a:p>
            <a:fld id="{1B569FE1-51EE-4BDB-BFC0-FF7113750CC9}" type="datetimeFigureOut">
              <a:rPr lang="en-US" sz="1100">
                <a:solidFill>
                  <a:srgbClr val="666666"/>
                </a:solidFill>
                <a:latin typeface="Arial" pitchFamily="34" charset="0"/>
                <a:cs typeface="Arial" pitchFamily="34" charset="0"/>
              </a:rPr>
              <a:pPr/>
              <a:t>2/6/2020</a:t>
            </a:fld>
            <a:endParaRPr lang="en-US" sz="11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236749" y="8762577"/>
            <a:ext cx="3077740" cy="469424"/>
          </a:xfrm>
          <a:prstGeom prst="rect">
            <a:avLst/>
          </a:prstGeom>
        </p:spPr>
        <p:txBody>
          <a:bodyPr vert="horz" lIns="96616" tIns="48308" rIns="96616" bIns="48308" rtlCol="0" anchor="b"/>
          <a:lstStyle>
            <a:lvl1pPr algn="l">
              <a:defRPr sz="1300"/>
            </a:lvl1pPr>
          </a:lstStyle>
          <a:p>
            <a:r>
              <a:rPr lang="en-US" sz="1100" dirty="0">
                <a:solidFill>
                  <a:srgbClr val="666666"/>
                </a:solidFill>
                <a:latin typeface="Arial" pitchFamily="34" charset="0"/>
                <a:cs typeface="Arial" pitchFamily="34" charset="0"/>
              </a:rPr>
              <a:t>Confidential. </a:t>
            </a:r>
            <a:r>
              <a:rPr lang="en-US" altLang="ja-JP" sz="1100" dirty="0">
                <a:solidFill>
                  <a:srgbClr val="666666"/>
                </a:solidFill>
                <a:latin typeface="Arial" pitchFamily="34" charset="0"/>
                <a:cs typeface="Arial" pitchFamily="34" charset="0"/>
              </a:rPr>
              <a:t>© </a:t>
            </a:r>
            <a:r>
              <a:rPr lang="en-US" sz="1100" dirty="0">
                <a:solidFill>
                  <a:srgbClr val="666666"/>
                </a:solidFill>
                <a:latin typeface="Arial" pitchFamily="34" charset="0"/>
                <a:cs typeface="Arial" pitchFamily="34" charset="0"/>
              </a:rPr>
              <a:t>2020 IHS Markit</a:t>
            </a:r>
            <a:r>
              <a:rPr lang="en-US" sz="1100" baseline="30000" dirty="0">
                <a:solidFill>
                  <a:srgbClr val="666666"/>
                </a:solidFill>
                <a:latin typeface="Arial" pitchFamily="34" charset="0"/>
                <a:cs typeface="Arial" pitchFamily="34" charset="0"/>
              </a:rPr>
              <a:t>®</a:t>
            </a:r>
            <a:r>
              <a:rPr lang="en-US" sz="1100" dirty="0">
                <a:solidFill>
                  <a:srgbClr val="666666"/>
                </a:solidFill>
                <a:latin typeface="Arial" pitchFamily="34" charset="0"/>
                <a:cs typeface="Arial" pitchFamily="34" charset="0"/>
              </a:rPr>
              <a:t>. All rights reserved.</a:t>
            </a:r>
          </a:p>
        </p:txBody>
      </p:sp>
      <p:sp>
        <p:nvSpPr>
          <p:cNvPr id="5" name="Slide Number Placeholder 4"/>
          <p:cNvSpPr>
            <a:spLocks noGrp="1"/>
          </p:cNvSpPr>
          <p:nvPr>
            <p:ph type="sldNum" sz="quarter" idx="3"/>
          </p:nvPr>
        </p:nvSpPr>
        <p:spPr>
          <a:xfrm>
            <a:off x="3787987" y="8762577"/>
            <a:ext cx="3077740" cy="469424"/>
          </a:xfrm>
          <a:prstGeom prst="rect">
            <a:avLst/>
          </a:prstGeom>
        </p:spPr>
        <p:txBody>
          <a:bodyPr vert="horz" lIns="96616" tIns="48308" rIns="96616" bIns="48308" rtlCol="0" anchor="b"/>
          <a:lstStyle>
            <a:lvl1pPr algn="r">
              <a:defRPr sz="1300"/>
            </a:lvl1pPr>
          </a:lstStyle>
          <a:p>
            <a:fld id="{7696AA7F-128A-4F96-90D9-798331F07881}" type="slidenum">
              <a:rPr lang="en-US" sz="1100">
                <a:solidFill>
                  <a:srgbClr val="666666"/>
                </a:solidFill>
                <a:latin typeface="Arial" pitchFamily="34" charset="0"/>
                <a:cs typeface="Arial" pitchFamily="34" charset="0"/>
              </a:rPr>
              <a:pPr/>
              <a:t>‹#›</a:t>
            </a:fld>
            <a:endParaRPr lang="en-US" sz="1100" dirty="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188611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36749" y="156475"/>
            <a:ext cx="3077740" cy="469424"/>
          </a:xfrm>
          <a:prstGeom prst="rect">
            <a:avLst/>
          </a:prstGeom>
        </p:spPr>
        <p:txBody>
          <a:bodyPr vert="horz" lIns="96616" tIns="48308" rIns="96616" bIns="48308" rtlCol="0"/>
          <a:lstStyle>
            <a:lvl1pPr algn="l">
              <a:defRPr sz="1100">
                <a:solidFill>
                  <a:srgbClr val="666666"/>
                </a:solidFill>
              </a:defRPr>
            </a:lvl1pPr>
          </a:lstStyle>
          <a:p>
            <a:endParaRPr lang="en-US" dirty="0"/>
          </a:p>
        </p:txBody>
      </p:sp>
      <p:sp>
        <p:nvSpPr>
          <p:cNvPr id="3" name="Date Placeholder 2"/>
          <p:cNvSpPr>
            <a:spLocks noGrp="1"/>
          </p:cNvSpPr>
          <p:nvPr>
            <p:ph type="dt" idx="1"/>
          </p:nvPr>
        </p:nvSpPr>
        <p:spPr>
          <a:xfrm>
            <a:off x="3787987" y="156475"/>
            <a:ext cx="3077740" cy="469424"/>
          </a:xfrm>
          <a:prstGeom prst="rect">
            <a:avLst/>
          </a:prstGeom>
        </p:spPr>
        <p:txBody>
          <a:bodyPr vert="horz" lIns="96616" tIns="48308" rIns="96616" bIns="48308" rtlCol="0"/>
          <a:lstStyle>
            <a:lvl1pPr algn="r">
              <a:defRPr sz="1100">
                <a:solidFill>
                  <a:srgbClr val="666666"/>
                </a:solidFill>
              </a:defRPr>
            </a:lvl1pPr>
          </a:lstStyle>
          <a:p>
            <a:fld id="{4893E39E-9981-4D6A-B4AC-34D0BB6D3124}" type="datetimeFigureOut">
              <a:rPr lang="en-US" smtClean="0"/>
              <a:pPr/>
              <a:t>2/6/2020</a:t>
            </a:fld>
            <a:endParaRPr lang="en-US" dirty="0"/>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616" tIns="48308" rIns="96616" bIns="48308"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6616" tIns="48308" rIns="96616" bIns="4830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36749" y="8762577"/>
            <a:ext cx="3077740" cy="469424"/>
          </a:xfrm>
          <a:prstGeom prst="rect">
            <a:avLst/>
          </a:prstGeom>
        </p:spPr>
        <p:txBody>
          <a:bodyPr vert="horz" lIns="96616" tIns="48308" rIns="96616" bIns="48308" rtlCol="0" anchor="b"/>
          <a:lstStyle>
            <a:lvl1pPr algn="l">
              <a:defRPr sz="1100">
                <a:solidFill>
                  <a:srgbClr val="666666"/>
                </a:solidFill>
              </a:defRPr>
            </a:lvl1pPr>
          </a:lstStyle>
          <a:p>
            <a:endParaRPr lang="en-US" dirty="0"/>
          </a:p>
        </p:txBody>
      </p:sp>
      <p:sp>
        <p:nvSpPr>
          <p:cNvPr id="7" name="Slide Number Placeholder 6"/>
          <p:cNvSpPr>
            <a:spLocks noGrp="1"/>
          </p:cNvSpPr>
          <p:nvPr>
            <p:ph type="sldNum" sz="quarter" idx="5"/>
          </p:nvPr>
        </p:nvSpPr>
        <p:spPr>
          <a:xfrm>
            <a:off x="3787987" y="8762577"/>
            <a:ext cx="3077740" cy="469424"/>
          </a:xfrm>
          <a:prstGeom prst="rect">
            <a:avLst/>
          </a:prstGeom>
        </p:spPr>
        <p:txBody>
          <a:bodyPr vert="horz" lIns="96616" tIns="48308" rIns="96616" bIns="48308" rtlCol="0" anchor="b"/>
          <a:lstStyle>
            <a:lvl1pPr algn="r">
              <a:defRPr sz="1100">
                <a:solidFill>
                  <a:srgbClr val="666666"/>
                </a:solidFill>
              </a:defRPr>
            </a:lvl1pPr>
          </a:lstStyle>
          <a:p>
            <a:fld id="{02A32C17-A472-4774-AAA4-7C42DB4D94B6}" type="slidenum">
              <a:rPr lang="en-US" smtClean="0"/>
              <a:pPr/>
              <a:t>‹#›</a:t>
            </a:fld>
            <a:endParaRPr lang="en-US" dirty="0"/>
          </a:p>
        </p:txBody>
      </p:sp>
    </p:spTree>
    <p:extLst>
      <p:ext uri="{BB962C8B-B14F-4D97-AF65-F5344CB8AC3E}">
        <p14:creationId xmlns:p14="http://schemas.microsoft.com/office/powerpoint/2010/main" val="429063252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spcAft>
        <a:spcPts val="400"/>
      </a:spcAft>
      <a:defRPr sz="1200" b="1" kern="1200">
        <a:solidFill>
          <a:schemeClr val="tx1"/>
        </a:solidFill>
        <a:latin typeface="+mn-lt"/>
        <a:ea typeface="+mn-ea"/>
        <a:cs typeface="+mn-cs"/>
      </a:defRPr>
    </a:lvl1pPr>
    <a:lvl2pPr marL="144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2pPr>
    <a:lvl3pPr marL="288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3pPr>
    <a:lvl4pPr marL="432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576000" indent="-14400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32C17-A472-4774-AAA4-7C42DB4D94B6}" type="slidenum">
              <a:rPr lang="en-US" smtClean="0"/>
              <a:pPr/>
              <a:t>5</a:t>
            </a:fld>
            <a:endParaRPr lang="en-US"/>
          </a:p>
        </p:txBody>
      </p:sp>
    </p:spTree>
    <p:extLst>
      <p:ext uri="{BB962C8B-B14F-4D97-AF65-F5344CB8AC3E}">
        <p14:creationId xmlns:p14="http://schemas.microsoft.com/office/powerpoint/2010/main" val="256668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788895"/>
            <a:ext cx="11233150" cy="559955"/>
          </a:xfrm>
          <a:prstGeom prst="rect">
            <a:avLst/>
          </a:prstGeom>
        </p:spPr>
        <p:txBody>
          <a:bodyPr wrap="none" lIns="0" rIns="90000" anchor="ctr">
            <a:noAutofit/>
          </a:bodyPr>
          <a:lstStyle>
            <a:lvl1pPr marL="0" indent="0">
              <a:defRPr sz="3500" b="1" baseline="0">
                <a:solidFill>
                  <a:schemeClr val="accent1"/>
                </a:solidFill>
              </a:defRPr>
            </a:lvl1pPr>
          </a:lstStyle>
          <a:p>
            <a:r>
              <a:rPr lang="en-US" dirty="0"/>
              <a:t>Short report title</a:t>
            </a:r>
          </a:p>
        </p:txBody>
      </p:sp>
      <p:sp>
        <p:nvSpPr>
          <p:cNvPr id="12"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23" name="Text Placeholder 33"/>
          <p:cNvSpPr>
            <a:spLocks noGrp="1"/>
          </p:cNvSpPr>
          <p:nvPr>
            <p:ph type="body" sz="quarter" idx="14" hasCustomPrompt="1"/>
          </p:nvPr>
        </p:nvSpPr>
        <p:spPr>
          <a:xfrm>
            <a:off x="481013" y="246544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5" name="Straight Connector 24"/>
          <p:cNvCxnSpPr/>
          <p:nvPr userDrawn="1"/>
        </p:nvCxnSpPr>
        <p:spPr>
          <a:xfrm>
            <a:off x="481013" y="240230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20"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21"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16"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18"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3"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baseline="0">
                <a:solidFill>
                  <a:srgbClr val="58595B"/>
                </a:solidFill>
              </a:defRPr>
            </a:lvl1pPr>
          </a:lstStyle>
          <a:p>
            <a:pPr lvl="0"/>
            <a:r>
              <a:rPr lang="en-US" dirty="0"/>
              <a:t>Optional placeholder—Delete this placeholder if you aren’t using it</a:t>
            </a:r>
          </a:p>
        </p:txBody>
      </p:sp>
      <p:pic>
        <p:nvPicPr>
          <p:cNvPr id="14" name="Picture 13">
            <a:extLst>
              <a:ext uri="{FF2B5EF4-FFF2-40B4-BE49-F238E27FC236}">
                <a16:creationId xmlns:a16="http://schemas.microsoft.com/office/drawing/2014/main" id="{FD46A530-1C9F-4F82-8630-721CDBB387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47982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 1 Column">
    <p:spTree>
      <p:nvGrpSpPr>
        <p:cNvPr id="1" name=""/>
        <p:cNvGrpSpPr/>
        <p:nvPr/>
      </p:nvGrpSpPr>
      <p:grpSpPr>
        <a:xfrm>
          <a:off x="0" y="0"/>
          <a:ext cx="0" cy="0"/>
          <a:chOff x="0" y="0"/>
          <a:chExt cx="0" cy="0"/>
        </a:xfrm>
      </p:grpSpPr>
      <p:sp>
        <p:nvSpPr>
          <p:cNvPr id="10" name="Footer Placeholder 8"/>
          <p:cNvSpPr>
            <a:spLocks noGrp="1"/>
          </p:cNvSpPr>
          <p:nvPr>
            <p:ph type="ftr" sz="quarter" idx="14"/>
          </p:nvPr>
        </p:nvSpPr>
        <p:spPr>
          <a:xfrm>
            <a:off x="6242049" y="0"/>
            <a:ext cx="5472113" cy="360000"/>
          </a:xfrm>
        </p:spPr>
        <p:txBody>
          <a:bodyPr/>
          <a:lstStyle/>
          <a:p>
            <a:r>
              <a:rPr lang="en-US" dirty="0"/>
              <a:t>IHS Markit Steel outlook | January 2020</a:t>
            </a:r>
          </a:p>
        </p:txBody>
      </p:sp>
      <p:sp>
        <p:nvSpPr>
          <p:cNvPr id="11"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3" name="TextBox 12"/>
          <p:cNvSpPr txBox="1"/>
          <p:nvPr userDrawn="1"/>
        </p:nvSpPr>
        <p:spPr>
          <a:xfrm>
            <a:off x="481013" y="504151"/>
            <a:ext cx="11233150" cy="461665"/>
          </a:xfrm>
          <a:prstGeom prst="rect">
            <a:avLst/>
          </a:prstGeom>
          <a:noFill/>
        </p:spPr>
        <p:txBody>
          <a:bodyPr wrap="square" lIns="0" rtlCol="0">
            <a:spAutoFit/>
          </a:bodyPr>
          <a:lstStyle/>
          <a:p>
            <a:pPr marL="0"/>
            <a:r>
              <a:rPr lang="en-US" sz="2400" b="1" baseline="0" dirty="0">
                <a:solidFill>
                  <a:schemeClr val="accent1"/>
                </a:solidFill>
                <a:latin typeface="+mj-lt"/>
              </a:rPr>
              <a:t>Contents</a:t>
            </a:r>
          </a:p>
        </p:txBody>
      </p:sp>
      <p:sp>
        <p:nvSpPr>
          <p:cNvPr id="7" name="Content Placeholder 2">
            <a:extLst>
              <a:ext uri="{FF2B5EF4-FFF2-40B4-BE49-F238E27FC236}">
                <a16:creationId xmlns:a16="http://schemas.microsoft.com/office/drawing/2014/main" id="{E5507D26-0015-45EF-8DFE-A4D3D3A009E4}"/>
              </a:ext>
            </a:extLst>
          </p:cNvPr>
          <p:cNvSpPr>
            <a:spLocks noGrp="1"/>
          </p:cNvSpPr>
          <p:nvPr>
            <p:ph idx="1"/>
          </p:nvPr>
        </p:nvSpPr>
        <p:spPr>
          <a:xfrm>
            <a:off x="468312" y="1196976"/>
            <a:ext cx="11245851" cy="5040314"/>
          </a:xfrm>
          <a:prstGeom prst="rect">
            <a:avLst/>
          </a:prstGeom>
        </p:spPr>
        <p:txBody>
          <a:bodyPr/>
          <a:lstStyle>
            <a:lvl1pPr marL="0" indent="0">
              <a:spcBef>
                <a:spcPts val="1200"/>
              </a:spcBef>
              <a:spcAft>
                <a:spcPts val="300"/>
              </a:spcAft>
              <a:buNone/>
              <a:tabLst>
                <a:tab pos="7172325" algn="r"/>
              </a:tabLst>
              <a:defRPr sz="1200" b="1"/>
            </a:lvl1pPr>
            <a:lvl2pPr marL="0" indent="0">
              <a:spcBef>
                <a:spcPts val="0"/>
              </a:spcBef>
              <a:spcAft>
                <a:spcPts val="300"/>
              </a:spcAft>
              <a:buNone/>
              <a:tabLst>
                <a:tab pos="7172325" algn="r"/>
              </a:tabLst>
              <a:defRPr sz="1000" b="1">
                <a:solidFill>
                  <a:srgbClr val="58595B"/>
                </a:solidFill>
              </a:defRPr>
            </a:lvl2pPr>
            <a:lvl3pPr marL="0" indent="0">
              <a:spcBef>
                <a:spcPts val="0"/>
              </a:spcBef>
              <a:spcAft>
                <a:spcPts val="300"/>
              </a:spcAft>
              <a:buNone/>
              <a:tabLst>
                <a:tab pos="7172325" algn="r"/>
              </a:tabLst>
              <a:defRPr sz="800">
                <a:solidFill>
                  <a:srgbClr val="58595B"/>
                </a:solidFill>
              </a:defRPr>
            </a:lvl3pPr>
            <a:lvl4pPr marL="727075" indent="-179388">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 2 Column">
    <p:spTree>
      <p:nvGrpSpPr>
        <p:cNvPr id="1" name=""/>
        <p:cNvGrpSpPr/>
        <p:nvPr/>
      </p:nvGrpSpPr>
      <p:grpSpPr>
        <a:xfrm>
          <a:off x="0" y="0"/>
          <a:ext cx="0" cy="0"/>
          <a:chOff x="0" y="0"/>
          <a:chExt cx="0" cy="0"/>
        </a:xfrm>
      </p:grpSpPr>
      <p:sp>
        <p:nvSpPr>
          <p:cNvPr id="8" name="Footer Placeholder 8"/>
          <p:cNvSpPr>
            <a:spLocks noGrp="1"/>
          </p:cNvSpPr>
          <p:nvPr>
            <p:ph type="ftr" sz="quarter" idx="14"/>
          </p:nvPr>
        </p:nvSpPr>
        <p:spPr>
          <a:xfrm>
            <a:off x="6242049" y="0"/>
            <a:ext cx="5472113" cy="360000"/>
          </a:xfrm>
        </p:spPr>
        <p:txBody>
          <a:bodyPr/>
          <a:lstStyle/>
          <a:p>
            <a:r>
              <a:rPr lang="en-US" dirty="0"/>
              <a:t>IHS Markit Steel outlook | January 2020</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14" name="TextBox 13"/>
          <p:cNvSpPr txBox="1"/>
          <p:nvPr userDrawn="1"/>
        </p:nvSpPr>
        <p:spPr>
          <a:xfrm>
            <a:off x="481013" y="504151"/>
            <a:ext cx="11233150" cy="461665"/>
          </a:xfrm>
          <a:prstGeom prst="rect">
            <a:avLst/>
          </a:prstGeom>
          <a:noFill/>
        </p:spPr>
        <p:txBody>
          <a:bodyPr wrap="square" lIns="0" rtlCol="0">
            <a:spAutoFit/>
          </a:bodyPr>
          <a:lstStyle/>
          <a:p>
            <a:pPr marL="0"/>
            <a:r>
              <a:rPr lang="en-US" sz="2400" b="1" baseline="0" dirty="0">
                <a:solidFill>
                  <a:schemeClr val="accent1"/>
                </a:solidFill>
                <a:latin typeface="+mj-lt"/>
              </a:rPr>
              <a:t>Contents</a:t>
            </a:r>
          </a:p>
        </p:txBody>
      </p:sp>
      <p:sp>
        <p:nvSpPr>
          <p:cNvPr id="7" name="Content Placeholder 2">
            <a:extLst>
              <a:ext uri="{FF2B5EF4-FFF2-40B4-BE49-F238E27FC236}">
                <a16:creationId xmlns:a16="http://schemas.microsoft.com/office/drawing/2014/main" id="{9B63F039-653F-4911-BD86-254E79A1A69F}"/>
              </a:ext>
            </a:extLst>
          </p:cNvPr>
          <p:cNvSpPr>
            <a:spLocks noGrp="1"/>
          </p:cNvSpPr>
          <p:nvPr>
            <p:ph idx="1"/>
          </p:nvPr>
        </p:nvSpPr>
        <p:spPr>
          <a:xfrm>
            <a:off x="468312" y="1196976"/>
            <a:ext cx="11245851" cy="5040314"/>
          </a:xfrm>
          <a:prstGeom prst="rect">
            <a:avLst/>
          </a:prstGeom>
        </p:spPr>
        <p:txBody>
          <a:bodyPr numCol="2" spcCol="360000"/>
          <a:lstStyle>
            <a:lvl1pPr marL="0" indent="0">
              <a:spcBef>
                <a:spcPts val="1200"/>
              </a:spcBef>
              <a:spcAft>
                <a:spcPts val="300"/>
              </a:spcAft>
              <a:buNone/>
              <a:tabLst>
                <a:tab pos="7172325" algn="r"/>
              </a:tabLst>
              <a:defRPr sz="1200" b="1"/>
            </a:lvl1pPr>
            <a:lvl2pPr marL="0" indent="0">
              <a:spcBef>
                <a:spcPts val="0"/>
              </a:spcBef>
              <a:spcAft>
                <a:spcPts val="300"/>
              </a:spcAft>
              <a:buNone/>
              <a:tabLst>
                <a:tab pos="7172325" algn="r"/>
              </a:tabLst>
              <a:defRPr sz="1000" b="1">
                <a:solidFill>
                  <a:srgbClr val="58595B"/>
                </a:solidFill>
              </a:defRPr>
            </a:lvl2pPr>
            <a:lvl3pPr marL="0" indent="0">
              <a:spcBef>
                <a:spcPts val="0"/>
              </a:spcBef>
              <a:spcAft>
                <a:spcPts val="300"/>
              </a:spcAft>
              <a:buNone/>
              <a:tabLst>
                <a:tab pos="7172325" algn="r"/>
              </a:tabLst>
              <a:defRPr sz="800">
                <a:solidFill>
                  <a:srgbClr val="58595B"/>
                </a:solidFill>
              </a:defRPr>
            </a:lvl3pPr>
            <a:lvl4pPr marL="727075" indent="-179388">
              <a:spcBef>
                <a:spcPts val="600"/>
              </a:spcBef>
              <a:defRPr/>
            </a:lvl4pPr>
            <a:lvl5pPr>
              <a:spcBef>
                <a:spcPts val="600"/>
              </a:spcBef>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81013" y="836640"/>
            <a:ext cx="11233149" cy="1821740"/>
          </a:xfrm>
          <a:prstGeom prst="rect">
            <a:avLst/>
          </a:prstGeom>
        </p:spPr>
        <p:txBody>
          <a:bodyPr anchor="b"/>
          <a:lstStyle>
            <a:lvl1pPr>
              <a:defRPr sz="2800" spc="0" baseline="0"/>
            </a:lvl1pPr>
          </a:lstStyle>
          <a:p>
            <a:r>
              <a:rPr lang="en-US" dirty="0"/>
              <a:t>Section divider title here in sentence case</a:t>
            </a:r>
          </a:p>
        </p:txBody>
      </p:sp>
      <p:cxnSp>
        <p:nvCxnSpPr>
          <p:cNvPr id="13" name="Straight Connector 12"/>
          <p:cNvCxnSpPr/>
          <p:nvPr userDrawn="1"/>
        </p:nvCxnSpPr>
        <p:spPr>
          <a:xfrm>
            <a:off x="481013" y="2729818"/>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8" name="Footer Placeholder 8"/>
          <p:cNvSpPr>
            <a:spLocks noGrp="1"/>
          </p:cNvSpPr>
          <p:nvPr>
            <p:ph type="ftr" sz="quarter" idx="14"/>
          </p:nvPr>
        </p:nvSpPr>
        <p:spPr>
          <a:xfrm>
            <a:off x="6242049" y="0"/>
            <a:ext cx="5472113" cy="360000"/>
          </a:xfrm>
        </p:spPr>
        <p:txBody>
          <a:bodyPr/>
          <a:lstStyle/>
          <a:p>
            <a:r>
              <a:rPr lang="en-US" dirty="0"/>
              <a:t>IHS Markit Steel outlook | January 2020</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
        <p:nvSpPr>
          <p:cNvPr id="6" name="Text Placeholder 2"/>
          <p:cNvSpPr>
            <a:spLocks noGrp="1"/>
          </p:cNvSpPr>
          <p:nvPr>
            <p:ph type="body" idx="1" hasCustomPrompt="1"/>
          </p:nvPr>
        </p:nvSpPr>
        <p:spPr>
          <a:xfrm>
            <a:off x="481013" y="2996952"/>
            <a:ext cx="7963642" cy="538609"/>
          </a:xfrm>
        </p:spPr>
        <p:txBody>
          <a:bodyPr wrap="square">
            <a:spAutoFit/>
          </a:bodyPr>
          <a:lstStyle>
            <a:lvl1pPr marL="285750" indent="-285750">
              <a:lnSpc>
                <a:spcPct val="100000"/>
              </a:lnSpc>
              <a:buFont typeface="Arial" panose="020B0604020202020204" pitchFamily="34" charset="0"/>
              <a:buChar char="•"/>
              <a:defRPr sz="1600">
                <a:solidFill>
                  <a:srgbClr val="58595B"/>
                </a:solidFill>
              </a:defRPr>
            </a:lvl1pPr>
            <a:lvl2pPr marL="536575" indent="-361950">
              <a:spcBef>
                <a:spcPts val="0"/>
              </a:spcBef>
              <a:buFont typeface="Arial" panose="020B0604020202020204" pitchFamily="34" charset="0"/>
              <a:buChar char="•"/>
              <a:defRPr lang="en-US" sz="1400" b="0" kern="1200" baseline="0" dirty="0" smtClean="0">
                <a:solidFill>
                  <a:srgbClr val="58595B"/>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If you need to add bullets to this slide add them here</a:t>
            </a:r>
          </a:p>
          <a:p>
            <a:pPr lvl="1"/>
            <a:r>
              <a:rPr lang="en-US" dirty="0"/>
              <a:t>If you need to add bullets to this slide add them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3" name="Content Placeholder 2"/>
          <p:cNvSpPr>
            <a:spLocks noGrp="1"/>
          </p:cNvSpPr>
          <p:nvPr>
            <p:ph idx="1"/>
          </p:nvPr>
        </p:nvSpPr>
        <p:spPr>
          <a:xfrm>
            <a:off x="481013" y="1484313"/>
            <a:ext cx="11233150" cy="475297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1"/>
          </p:nvPr>
        </p:nvSpPr>
        <p:spPr/>
        <p:txBody>
          <a:bodyPr/>
          <a:lstStyle/>
          <a:p>
            <a:r>
              <a:rPr lang="en-US" dirty="0"/>
              <a:t>IHS Markit Steel outlook | January 2020</a:t>
            </a:r>
          </a:p>
        </p:txBody>
      </p:sp>
      <p:sp>
        <p:nvSpPr>
          <p:cNvPr id="11" name="Gray text above slide title"/>
          <p:cNvSpPr>
            <a:spLocks noGrp="1"/>
          </p:cNvSpPr>
          <p:nvPr>
            <p:ph type="body" sz="quarter" idx="12" hasCustomPrompt="1"/>
          </p:nvPr>
        </p:nvSpPr>
        <p:spPr>
          <a:xfrm>
            <a:off x="481013" y="0"/>
            <a:ext cx="5472112" cy="360040"/>
          </a:xfrm>
        </p:spPr>
        <p:txBody>
          <a:bodyPr wrap="none" anchor="ctr"/>
          <a:lstStyle>
            <a:lvl1pPr marL="0" indent="0">
              <a:buNone/>
              <a:tabLst/>
              <a:defRPr b="1">
                <a:solidFill>
                  <a:schemeClr val="bg1"/>
                </a:solidFill>
              </a:defRPr>
            </a:lvl1pPr>
          </a:lstStyle>
          <a:p>
            <a:pPr lvl="0"/>
            <a:r>
              <a:rPr lang="en-US" dirty="0"/>
              <a:t>Optional, add section header here if you like</a:t>
            </a:r>
          </a:p>
        </p:txBody>
      </p:sp>
      <p:sp>
        <p:nvSpPr>
          <p:cNvPr id="8"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7" name="Content Placeholder 2"/>
          <p:cNvSpPr>
            <a:spLocks noGrp="1"/>
          </p:cNvSpPr>
          <p:nvPr>
            <p:ph idx="1"/>
          </p:nvPr>
        </p:nvSpPr>
        <p:spPr>
          <a:xfrm>
            <a:off x="481013" y="1484313"/>
            <a:ext cx="5472111" cy="475297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1"/>
          </p:nvPr>
        </p:nvSpPr>
        <p:spPr>
          <a:xfrm>
            <a:off x="6242050" y="1484313"/>
            <a:ext cx="5472113" cy="475297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2"/>
          </p:nvPr>
        </p:nvSpPr>
        <p:spPr/>
        <p:txBody>
          <a:bodyPr/>
          <a:lstStyle/>
          <a:p>
            <a:r>
              <a:rPr lang="en-US" dirty="0"/>
              <a:t>IHS Markit Steel outlook | January 2020</a:t>
            </a:r>
          </a:p>
        </p:txBody>
      </p:sp>
      <p:sp>
        <p:nvSpPr>
          <p:cNvPr id="11" name="Gray text above slide title"/>
          <p:cNvSpPr>
            <a:spLocks noGrp="1"/>
          </p:cNvSpPr>
          <p:nvPr>
            <p:ph type="body" sz="quarter" idx="13"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laceholders v2">
    <p:spTree>
      <p:nvGrpSpPr>
        <p:cNvPr id="1" name=""/>
        <p:cNvGrpSpPr/>
        <p:nvPr/>
      </p:nvGrpSpPr>
      <p:grpSpPr>
        <a:xfrm>
          <a:off x="0" y="0"/>
          <a:ext cx="0" cy="0"/>
          <a:chOff x="0" y="0"/>
          <a:chExt cx="0" cy="0"/>
        </a:xfrm>
      </p:grpSpPr>
      <p:sp>
        <p:nvSpPr>
          <p:cNvPr id="14"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481013" y="1484313"/>
            <a:ext cx="11233149"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81013" y="4005263"/>
            <a:ext cx="11233149"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2"/>
          </p:nvPr>
        </p:nvSpPr>
        <p:spPr/>
        <p:txBody>
          <a:bodyPr/>
          <a:lstStyle/>
          <a:p>
            <a:r>
              <a:rPr lang="en-US" dirty="0"/>
              <a:t>IHS Markit Steel outlook | January 2020</a:t>
            </a:r>
          </a:p>
        </p:txBody>
      </p:sp>
      <p:sp>
        <p:nvSpPr>
          <p:cNvPr id="10" name="Gray text above slide title"/>
          <p:cNvSpPr>
            <a:spLocks noGrp="1"/>
          </p:cNvSpPr>
          <p:nvPr>
            <p:ph type="body" sz="quarter" idx="13"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3"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12" name="Content Placeholder 2"/>
          <p:cNvSpPr>
            <a:spLocks noGrp="1"/>
          </p:cNvSpPr>
          <p:nvPr>
            <p:ph idx="1"/>
          </p:nvPr>
        </p:nvSpPr>
        <p:spPr>
          <a:xfrm>
            <a:off x="481013" y="1484314"/>
            <a:ext cx="3528000" cy="4752974"/>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1"/>
          </p:nvPr>
        </p:nvSpPr>
        <p:spPr>
          <a:xfrm>
            <a:off x="4312384" y="1484314"/>
            <a:ext cx="3528000" cy="4752974"/>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2"/>
          </p:nvPr>
        </p:nvSpPr>
        <p:spPr>
          <a:xfrm>
            <a:off x="8143755" y="1484314"/>
            <a:ext cx="3528000" cy="4752974"/>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3"/>
          </p:nvPr>
        </p:nvSpPr>
        <p:spPr/>
        <p:txBody>
          <a:bodyPr/>
          <a:lstStyle/>
          <a:p>
            <a:r>
              <a:rPr lang="en-US" dirty="0"/>
              <a:t>IHS Markit Steel outlook | January 2020</a:t>
            </a:r>
          </a:p>
        </p:txBody>
      </p:sp>
      <p:sp>
        <p:nvSpPr>
          <p:cNvPr id="9" name="Gray text above slide title"/>
          <p:cNvSpPr>
            <a:spLocks noGrp="1"/>
          </p:cNvSpPr>
          <p:nvPr>
            <p:ph type="body" sz="quarter" idx="14"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laceholders v2">
    <p:spTree>
      <p:nvGrpSpPr>
        <p:cNvPr id="1" name=""/>
        <p:cNvGrpSpPr/>
        <p:nvPr/>
      </p:nvGrpSpPr>
      <p:grpSpPr>
        <a:xfrm>
          <a:off x="0" y="0"/>
          <a:ext cx="0" cy="0"/>
          <a:chOff x="0" y="0"/>
          <a:chExt cx="0" cy="0"/>
        </a:xfrm>
      </p:grpSpPr>
      <p:sp>
        <p:nvSpPr>
          <p:cNvPr id="15"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8" name="Content Placeholder 2"/>
          <p:cNvSpPr>
            <a:spLocks noGrp="1"/>
          </p:cNvSpPr>
          <p:nvPr>
            <p:ph idx="1"/>
          </p:nvPr>
        </p:nvSpPr>
        <p:spPr>
          <a:xfrm>
            <a:off x="481013" y="1484313"/>
            <a:ext cx="5472111" cy="475297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1"/>
          </p:nvPr>
        </p:nvSpPr>
        <p:spPr>
          <a:xfrm>
            <a:off x="6242050" y="1484313"/>
            <a:ext cx="5472113"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2"/>
          </p:nvPr>
        </p:nvSpPr>
        <p:spPr>
          <a:xfrm>
            <a:off x="6242051" y="4005263"/>
            <a:ext cx="5472112"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3"/>
          </p:nvPr>
        </p:nvSpPr>
        <p:spPr/>
        <p:txBody>
          <a:bodyPr/>
          <a:lstStyle/>
          <a:p>
            <a:r>
              <a:rPr lang="en-US" dirty="0"/>
              <a:t>IHS Markit Steel outlook | January 2020</a:t>
            </a:r>
          </a:p>
        </p:txBody>
      </p:sp>
      <p:sp>
        <p:nvSpPr>
          <p:cNvPr id="10" name="Gray text above slide title"/>
          <p:cNvSpPr>
            <a:spLocks noGrp="1"/>
          </p:cNvSpPr>
          <p:nvPr>
            <p:ph type="body" sz="quarter" idx="14"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4"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laceholders v3">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6242050" y="1484313"/>
            <a:ext cx="5472113" cy="475297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1"/>
          </p:nvPr>
        </p:nvSpPr>
        <p:spPr>
          <a:xfrm>
            <a:off x="481013" y="1484313"/>
            <a:ext cx="5472112"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481013" y="4005263"/>
            <a:ext cx="5472111"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3"/>
          </p:nvPr>
        </p:nvSpPr>
        <p:spPr/>
        <p:txBody>
          <a:bodyPr/>
          <a:lstStyle/>
          <a:p>
            <a:r>
              <a:rPr lang="en-US" dirty="0"/>
              <a:t>IHS Markit Steel outlook | January 2020</a:t>
            </a:r>
          </a:p>
        </p:txBody>
      </p:sp>
      <p:sp>
        <p:nvSpPr>
          <p:cNvPr id="10" name="Gray text above slide title"/>
          <p:cNvSpPr>
            <a:spLocks noGrp="1"/>
          </p:cNvSpPr>
          <p:nvPr>
            <p:ph type="body" sz="quarter" idx="14"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laceholders v4">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
          </p:nvPr>
        </p:nvSpPr>
        <p:spPr>
          <a:xfrm>
            <a:off x="481013" y="1484313"/>
            <a:ext cx="11233149"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1"/>
          </p:nvPr>
        </p:nvSpPr>
        <p:spPr>
          <a:xfrm>
            <a:off x="481013" y="4005263"/>
            <a:ext cx="5472112" cy="2232025"/>
          </a:xfrm>
        </p:spPr>
        <p:txBody>
          <a:bodyPr/>
          <a:lstStyle>
            <a:lvl4pPr marL="727075" indent="-179388">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6242050" y="4005263"/>
            <a:ext cx="5472113"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3"/>
          </p:nvPr>
        </p:nvSpPr>
        <p:spPr/>
        <p:txBody>
          <a:bodyPr/>
          <a:lstStyle/>
          <a:p>
            <a:r>
              <a:rPr lang="en-US" dirty="0"/>
              <a:t>IHS Markit Steel outlook | January 2020</a:t>
            </a:r>
          </a:p>
        </p:txBody>
      </p:sp>
      <p:sp>
        <p:nvSpPr>
          <p:cNvPr id="10" name="Gray text above slide title"/>
          <p:cNvSpPr>
            <a:spLocks noGrp="1"/>
          </p:cNvSpPr>
          <p:nvPr>
            <p:ph type="body" sz="quarter" idx="14"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03280"/>
            <a:ext cx="11233150" cy="473560"/>
          </a:xfrm>
          <a:prstGeom prst="rect">
            <a:avLst/>
          </a:prstGeom>
        </p:spPr>
        <p:txBody>
          <a:bodyPr wrap="none" lIns="0" rIns="90000" anchor="ctr">
            <a:noAutofit/>
          </a:bodyPr>
          <a:lstStyle>
            <a:lvl1pPr marL="0" indent="0">
              <a:defRPr sz="2800" b="1" baseline="0">
                <a:solidFill>
                  <a:schemeClr val="accent1"/>
                </a:solidFill>
              </a:defRPr>
            </a:lvl1pPr>
          </a:lstStyle>
          <a:p>
            <a:r>
              <a:rPr lang="en-US" dirty="0"/>
              <a:t>Long report title</a:t>
            </a:r>
          </a:p>
        </p:txBody>
      </p:sp>
      <p:sp>
        <p:nvSpPr>
          <p:cNvPr id="12"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20" name="Text Placeholder 33"/>
          <p:cNvSpPr>
            <a:spLocks noGrp="1"/>
          </p:cNvSpPr>
          <p:nvPr>
            <p:ph type="body" sz="quarter" idx="14" hasCustomPrompt="1"/>
          </p:nvPr>
        </p:nvSpPr>
        <p:spPr>
          <a:xfrm>
            <a:off x="481013" y="241972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2" name="Straight Connector 21"/>
          <p:cNvCxnSpPr/>
          <p:nvPr userDrawn="1"/>
        </p:nvCxnSpPr>
        <p:spPr>
          <a:xfrm>
            <a:off x="481013" y="235658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24"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27"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5"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6"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19"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0DD12F89-8366-4429-9FAF-7254C9E28F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29381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laceholders v5">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9" name="Content Placeholder 2"/>
          <p:cNvSpPr>
            <a:spLocks noGrp="1"/>
          </p:cNvSpPr>
          <p:nvPr>
            <p:ph idx="11"/>
          </p:nvPr>
        </p:nvSpPr>
        <p:spPr>
          <a:xfrm>
            <a:off x="481013" y="1484313"/>
            <a:ext cx="5472112"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8"/>
          </p:nvPr>
        </p:nvSpPr>
        <p:spPr>
          <a:xfrm>
            <a:off x="6242050" y="1484313"/>
            <a:ext cx="5472113"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9"/>
          </p:nvPr>
        </p:nvSpPr>
        <p:spPr>
          <a:xfrm>
            <a:off x="481013" y="4005263"/>
            <a:ext cx="11233149" cy="2232025"/>
          </a:xfrm>
        </p:spPr>
        <p:txBody>
          <a:bodyPr/>
          <a:lstStyle>
            <a:lvl4pPr marL="727075" indent="-179388">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20"/>
          </p:nvPr>
        </p:nvSpPr>
        <p:spPr/>
        <p:txBody>
          <a:bodyPr/>
          <a:lstStyle/>
          <a:p>
            <a:r>
              <a:rPr lang="en-US" dirty="0"/>
              <a:t>IHS Markit Steel outlook | January 2020</a:t>
            </a:r>
          </a:p>
        </p:txBody>
      </p:sp>
      <p:sp>
        <p:nvSpPr>
          <p:cNvPr id="10" name="Gray text above slide title"/>
          <p:cNvSpPr>
            <a:spLocks noGrp="1"/>
          </p:cNvSpPr>
          <p:nvPr>
            <p:ph type="body" sz="quarter" idx="14"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6"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11" name="Content Placeholder 2"/>
          <p:cNvSpPr>
            <a:spLocks noGrp="1"/>
          </p:cNvSpPr>
          <p:nvPr>
            <p:ph idx="11"/>
          </p:nvPr>
        </p:nvSpPr>
        <p:spPr>
          <a:xfrm>
            <a:off x="481013" y="1484313"/>
            <a:ext cx="5472112"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2"/>
          </p:nvPr>
        </p:nvSpPr>
        <p:spPr>
          <a:xfrm>
            <a:off x="6242050" y="1484313"/>
            <a:ext cx="5472113" cy="2232025"/>
          </a:xfrm>
        </p:spPr>
        <p:txBody>
          <a:bodyPr/>
          <a:lstStyle>
            <a:lvl4pPr marL="727075" indent="-179388">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481013" y="4005263"/>
            <a:ext cx="5472112"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6242050" y="4005263"/>
            <a:ext cx="5472113" cy="2232025"/>
          </a:xfrm>
        </p:spPr>
        <p:txBody>
          <a:bodyPr/>
          <a:lstStyle>
            <a:lvl4pPr marL="727075" indent="-1793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p:cNvSpPr>
            <a:spLocks noGrp="1"/>
          </p:cNvSpPr>
          <p:nvPr>
            <p:ph type="ftr" sz="quarter" idx="15"/>
          </p:nvPr>
        </p:nvSpPr>
        <p:spPr/>
        <p:txBody>
          <a:bodyPr/>
          <a:lstStyle/>
          <a:p>
            <a:r>
              <a:rPr lang="en-US" dirty="0"/>
              <a:t>IHS Markit Steel outlook | January 2020</a:t>
            </a:r>
          </a:p>
        </p:txBody>
      </p:sp>
      <p:sp>
        <p:nvSpPr>
          <p:cNvPr id="12" name="Gray text above slide title"/>
          <p:cNvSpPr>
            <a:spLocks noGrp="1"/>
          </p:cNvSpPr>
          <p:nvPr>
            <p:ph type="body" sz="quarter" idx="16"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8"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81013" y="549275"/>
            <a:ext cx="11233150" cy="792163"/>
          </a:xfrm>
          <a:prstGeom prst="rect">
            <a:avLst/>
          </a:prstGeom>
        </p:spPr>
        <p:txBody>
          <a:bodyPr/>
          <a:lstStyle>
            <a:lvl1pPr>
              <a:defRPr spc="0" baseline="0"/>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r>
              <a:rPr lang="en-US" dirty="0"/>
              <a:t>IHS Markit Steel outlook | January 2020</a:t>
            </a:r>
          </a:p>
        </p:txBody>
      </p:sp>
      <p:sp>
        <p:nvSpPr>
          <p:cNvPr id="10" name="Gray text above slide title"/>
          <p:cNvSpPr>
            <a:spLocks noGrp="1"/>
          </p:cNvSpPr>
          <p:nvPr>
            <p:ph type="body" sz="quarter" idx="16"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11"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IHS Markit Steel outlook | January 2020</a:t>
            </a:r>
          </a:p>
        </p:txBody>
      </p:sp>
      <p:sp>
        <p:nvSpPr>
          <p:cNvPr id="6" name="Gray text above slide title"/>
          <p:cNvSpPr>
            <a:spLocks noGrp="1"/>
          </p:cNvSpPr>
          <p:nvPr>
            <p:ph type="body" sz="quarter" idx="16" hasCustomPrompt="1"/>
          </p:nvPr>
        </p:nvSpPr>
        <p:spPr>
          <a:xfrm>
            <a:off x="481013" y="0"/>
            <a:ext cx="5472112" cy="360040"/>
          </a:xfrm>
        </p:spPr>
        <p:txBody>
          <a:bodyPr wrap="none" anchor="ctr"/>
          <a:lstStyle>
            <a:lvl1pPr marL="0" marR="0" indent="0" algn="l" defTabSz="914400" rtl="0" eaLnBrk="1" fontAlgn="auto" latinLnBrk="0" hangingPunct="1">
              <a:lnSpc>
                <a:spcPct val="100000"/>
              </a:lnSpc>
              <a:spcBef>
                <a:spcPts val="600"/>
              </a:spcBef>
              <a:spcAft>
                <a:spcPts val="400"/>
              </a:spcAft>
              <a:buClrTx/>
              <a:buSzPct val="90000"/>
              <a:buFont typeface="Arial" pitchFamily="34" charset="0"/>
              <a:buNone/>
              <a:tabLst/>
              <a:defRPr b="1">
                <a:solidFill>
                  <a:schemeClr val="bg1"/>
                </a:solidFill>
              </a:defRPr>
            </a:lvl1pPr>
          </a:lstStyle>
          <a:p>
            <a:pPr marL="0" marR="0" lvl="0" indent="0" algn="l" defTabSz="914400" rtl="0" eaLnBrk="1" fontAlgn="auto" latinLnBrk="0" hangingPunct="1">
              <a:lnSpc>
                <a:spcPct val="100000"/>
              </a:lnSpc>
              <a:spcBef>
                <a:spcPts val="600"/>
              </a:spcBef>
              <a:spcAft>
                <a:spcPts val="400"/>
              </a:spcAft>
              <a:buClrTx/>
              <a:buSzPct val="90000"/>
              <a:buFont typeface="Arial" pitchFamily="34" charset="0"/>
              <a:buNone/>
              <a:tabLst/>
              <a:defRPr/>
            </a:pPr>
            <a:r>
              <a:rPr lang="en-US" dirty="0"/>
              <a:t>Optional, add section header here if you like</a:t>
            </a:r>
          </a:p>
        </p:txBody>
      </p:sp>
      <p:sp>
        <p:nvSpPr>
          <p:cNvPr id="7" name="Slide Number Placeholder 5"/>
          <p:cNvSpPr>
            <a:spLocks noGrp="1"/>
          </p:cNvSpPr>
          <p:nvPr>
            <p:ph type="sldNum" sz="quarter" idx="4"/>
          </p:nvPr>
        </p:nvSpPr>
        <p:spPr>
          <a:xfrm>
            <a:off x="6242050"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ublic Use Disclaimer">
    <p:spTree>
      <p:nvGrpSpPr>
        <p:cNvPr id="1" name=""/>
        <p:cNvGrpSpPr/>
        <p:nvPr/>
      </p:nvGrpSpPr>
      <p:grpSpPr>
        <a:xfrm>
          <a:off x="0" y="0"/>
          <a:ext cx="0" cy="0"/>
          <a:chOff x="0" y="0"/>
          <a:chExt cx="0" cy="0"/>
        </a:xfrm>
      </p:grpSpPr>
      <p:sp>
        <p:nvSpPr>
          <p:cNvPr id="13" name="TextBox 12"/>
          <p:cNvSpPr txBox="1"/>
          <p:nvPr userDrawn="1"/>
        </p:nvSpPr>
        <p:spPr>
          <a:xfrm>
            <a:off x="481013" y="4365104"/>
            <a:ext cx="11233150" cy="792088"/>
          </a:xfrm>
          <a:prstGeom prst="rect">
            <a:avLst/>
          </a:prstGeom>
          <a:noFill/>
        </p:spPr>
        <p:txBody>
          <a:bodyPr wrap="square" lIns="0" tIns="0" rIns="468000" bIns="0" rtlCol="0">
            <a:noAutofit/>
          </a:bodyPr>
          <a:lstStyle/>
          <a:p>
            <a:pPr marL="0" indent="0">
              <a:lnSpc>
                <a:spcPct val="120000"/>
              </a:lnSpc>
              <a:spcAft>
                <a:spcPts val="200"/>
              </a:spcAft>
            </a:pPr>
            <a:r>
              <a:rPr lang="en-GB" sz="1100" b="0" dirty="0">
                <a:solidFill>
                  <a:schemeClr val="accent1"/>
                </a:solidFill>
                <a:latin typeface="+mn-lt"/>
                <a:cs typeface="Arial" pitchFamily="34" charset="0"/>
              </a:rPr>
              <a:t>IHS Markit</a:t>
            </a:r>
            <a:r>
              <a:rPr lang="en-GB" sz="1100" b="0" baseline="0" dirty="0">
                <a:solidFill>
                  <a:schemeClr val="accent1"/>
                </a:solidFill>
                <a:latin typeface="+mn-lt"/>
                <a:cs typeface="Arial" pitchFamily="34" charset="0"/>
              </a:rPr>
              <a:t> </a:t>
            </a:r>
            <a:r>
              <a:rPr lang="en-GB" sz="1100" b="0" dirty="0">
                <a:solidFill>
                  <a:schemeClr val="accent1"/>
                </a:solidFill>
                <a:latin typeface="+mn-lt"/>
                <a:cs typeface="Arial" pitchFamily="34" charset="0"/>
              </a:rPr>
              <a:t>Customer Care</a:t>
            </a:r>
          </a:p>
          <a:p>
            <a:pPr marL="0" indent="-108000">
              <a:lnSpc>
                <a:spcPct val="120000"/>
              </a:lnSpc>
              <a:buFont typeface="Arial" pitchFamily="34" charset="0"/>
              <a:buNone/>
            </a:pPr>
            <a:r>
              <a:rPr lang="en-GB" sz="800" b="0" dirty="0">
                <a:solidFill>
                  <a:schemeClr val="tx1"/>
                </a:solidFill>
                <a:latin typeface="+mn-lt"/>
                <a:cs typeface="Arial" pitchFamily="34" charset="0"/>
              </a:rPr>
              <a:t>CustomerCare@ihsmarkit.com</a:t>
            </a:r>
          </a:p>
          <a:p>
            <a:pPr marL="0" indent="-108000">
              <a:lnSpc>
                <a:spcPct val="120000"/>
              </a:lnSpc>
              <a:buFont typeface="Arial" pitchFamily="34" charset="0"/>
              <a:buNone/>
            </a:pPr>
            <a:r>
              <a:rPr lang="en-GB" sz="800" b="0" dirty="0">
                <a:solidFill>
                  <a:schemeClr val="tx1"/>
                </a:solidFill>
                <a:latin typeface="+mn-lt"/>
                <a:cs typeface="Arial" pitchFamily="34" charset="0"/>
              </a:rPr>
              <a:t>Americas:</a:t>
            </a:r>
            <a:r>
              <a:rPr lang="ru-RU" sz="800" b="0" dirty="0">
                <a:solidFill>
                  <a:schemeClr val="tx1"/>
                </a:solidFill>
                <a:latin typeface="+mn-lt"/>
                <a:cs typeface="Arial" pitchFamily="34" charset="0"/>
              </a:rPr>
              <a:t> +</a:t>
            </a:r>
            <a:r>
              <a:rPr lang="en-GB" sz="800" b="0" dirty="0">
                <a:solidFill>
                  <a:schemeClr val="tx1"/>
                </a:solidFill>
                <a:latin typeface="+mn-lt"/>
                <a:cs typeface="Arial" pitchFamily="34" charset="0"/>
              </a:rPr>
              <a:t>1 800 IHS CARE (+1 800 447 2273)</a:t>
            </a:r>
          </a:p>
          <a:p>
            <a:pPr marL="0" indent="-108000">
              <a:lnSpc>
                <a:spcPct val="120000"/>
              </a:lnSpc>
              <a:buFont typeface="Arial" pitchFamily="34" charset="0"/>
              <a:buNone/>
            </a:pPr>
            <a:r>
              <a:rPr lang="en-GB" sz="800" b="0" baseline="0" dirty="0">
                <a:solidFill>
                  <a:schemeClr val="tx1"/>
                </a:solidFill>
                <a:latin typeface="+mn-lt"/>
                <a:cs typeface="Arial" pitchFamily="34" charset="0"/>
              </a:rPr>
              <a:t>Europe, Middle East, and Africa: </a:t>
            </a:r>
            <a:r>
              <a:rPr lang="en-GB" sz="800" b="0" dirty="0">
                <a:solidFill>
                  <a:schemeClr val="tx1"/>
                </a:solidFill>
                <a:latin typeface="+mn-lt"/>
                <a:cs typeface="Arial" pitchFamily="34" charset="0"/>
              </a:rPr>
              <a:t>+44 (0) 1344 328 300</a:t>
            </a:r>
          </a:p>
          <a:p>
            <a:pPr marL="0" indent="-108000">
              <a:lnSpc>
                <a:spcPct val="120000"/>
              </a:lnSpc>
              <a:buFont typeface="Arial" pitchFamily="34" charset="0"/>
              <a:buNone/>
            </a:pPr>
            <a:r>
              <a:rPr lang="en-GB" sz="800" b="0" dirty="0">
                <a:solidFill>
                  <a:schemeClr val="tx1"/>
                </a:solidFill>
                <a:latin typeface="+mn-lt"/>
                <a:cs typeface="Arial" pitchFamily="34" charset="0"/>
              </a:rPr>
              <a:t>Asia and the Pacific Rim: +604</a:t>
            </a:r>
            <a:r>
              <a:rPr lang="en-GB" sz="800" b="0" baseline="0" dirty="0">
                <a:solidFill>
                  <a:schemeClr val="tx1"/>
                </a:solidFill>
                <a:latin typeface="+mn-lt"/>
                <a:cs typeface="Arial" pitchFamily="34" charset="0"/>
              </a:rPr>
              <a:t> 291 3600</a:t>
            </a:r>
            <a:endParaRPr lang="en-GB" sz="800" b="0" dirty="0">
              <a:solidFill>
                <a:schemeClr val="tx1"/>
              </a:solidFill>
              <a:latin typeface="+mn-lt"/>
              <a:cs typeface="Arial" pitchFamily="34" charset="0"/>
            </a:endParaRPr>
          </a:p>
        </p:txBody>
      </p:sp>
      <p:sp>
        <p:nvSpPr>
          <p:cNvPr id="14" name="Line 25"/>
          <p:cNvSpPr>
            <a:spLocks noChangeShapeType="1"/>
          </p:cNvSpPr>
          <p:nvPr userDrawn="1"/>
        </p:nvSpPr>
        <p:spPr bwMode="auto">
          <a:xfrm>
            <a:off x="481013" y="5373216"/>
            <a:ext cx="11233150" cy="0"/>
          </a:xfrm>
          <a:prstGeom prst="line">
            <a:avLst/>
          </a:prstGeom>
          <a:noFill/>
          <a:ln w="6350">
            <a:solidFill>
              <a:schemeClr val="accent1"/>
            </a:solidFill>
            <a:round/>
            <a:headEnd/>
            <a:tailEnd/>
          </a:ln>
        </p:spPr>
        <p:txBody>
          <a:bodyPr/>
          <a:lstStyle/>
          <a:p>
            <a:endParaRPr lang="en-US" dirty="0"/>
          </a:p>
        </p:txBody>
      </p:sp>
      <p:sp>
        <p:nvSpPr>
          <p:cNvPr id="6" name="TextBox 5"/>
          <p:cNvSpPr txBox="1"/>
          <p:nvPr userDrawn="1"/>
        </p:nvSpPr>
        <p:spPr>
          <a:xfrm>
            <a:off x="481013" y="5445225"/>
            <a:ext cx="7560790" cy="837302"/>
          </a:xfrm>
          <a:prstGeom prst="rect">
            <a:avLst/>
          </a:prstGeom>
          <a:noFill/>
        </p:spPr>
        <p:txBody>
          <a:bodyPr wrap="square" lIns="0" tIns="0" rIns="0" bIns="0" rtlCol="0" anchor="b">
            <a:noAutofit/>
          </a:bodyPr>
          <a:lstStyle/>
          <a:p>
            <a:pPr algn="l">
              <a:spcAft>
                <a:spcPts val="200"/>
              </a:spcAft>
            </a:pPr>
            <a:r>
              <a:rPr lang="en-US" sz="700" b="1" dirty="0">
                <a:solidFill>
                  <a:srgbClr val="00AB4E"/>
                </a:solidFill>
                <a:latin typeface="+mn-lt"/>
                <a:cs typeface="Arial" pitchFamily="34" charset="0"/>
              </a:rPr>
              <a:t>Disclaimer</a:t>
            </a:r>
            <a:endParaRPr lang="en-US" sz="500" b="1" dirty="0">
              <a:solidFill>
                <a:srgbClr val="00AB4E"/>
              </a:solidFill>
              <a:latin typeface="+mn-lt"/>
              <a:cs typeface="Arial" pitchFamily="34" charset="0"/>
            </a:endParaRPr>
          </a:p>
          <a:p>
            <a:pPr algn="l"/>
            <a:r>
              <a:rPr lang="en-US" sz="500" dirty="0">
                <a:solidFill>
                  <a:schemeClr val="tx1"/>
                </a:solidFill>
                <a:latin typeface="+mn-lt"/>
                <a:cs typeface="Arial" pitchFamily="34" charset="0"/>
              </a:rPr>
              <a:t>The information contained in this presentation is confidential. Any unauthorized use, disclosure, reproduction, or dissemination, in full or in part, in any media or by any means, without the prior written permission of IHS Markit or any of its affiliates ("IHS Markit") is strictly prohibited. IHS Markit owns all IHS Markit logos and trade names contained in this presentation that are subject to license. Opinions, statements, estimates, and projections in this presentation (including other media) are solely those of the individual author(s) at the time of writing and do not necessarily reflect the opinions of IHS Markit. Neither IHS Markit nor the author(s) has any obligation to update this presentation in the event that any content, opinion, statement, estimate,</a:t>
            </a:r>
            <a:r>
              <a:rPr lang="en-US" sz="500" baseline="0" dirty="0">
                <a:solidFill>
                  <a:schemeClr val="tx1"/>
                </a:solidFill>
                <a:latin typeface="+mn-lt"/>
                <a:cs typeface="Arial" pitchFamily="34" charset="0"/>
              </a:rPr>
              <a:t> </a:t>
            </a:r>
            <a:r>
              <a:rPr lang="en-US" sz="500" dirty="0">
                <a:solidFill>
                  <a:schemeClr val="tx1"/>
                </a:solidFill>
                <a:latin typeface="+mn-lt"/>
                <a:cs typeface="Arial" pitchFamily="34" charset="0"/>
              </a:rPr>
              <a:t>or projection (collectively, "information") changes or subsequently becomes inaccurate. IHS Markit makes no warranty, expressed or implied, as to the accuracy, completeness, or timeliness of any information in this presentation, and shall not in any way be liable to any recipient for any inaccuracies or omissions. Without limiting the foregoing, IHS Markit shall have no liability whatsoever to any recipient, whether in contract, in tort (including negligence), under warranty, under statute or otherwise, in respect of any loss or damage suffered by any recipient as a result of or in connection with any information provided, or any course of action determined, by it or any third party, whether or not based on any information provided. The inclusion of a link to an external website by IHS Markit should not be understood to be an endorsement of that website or the site's owners (or their products/services). IHS Markit is not responsible for either the content or output of external websites. Copyright © 2020, IHS Markit</a:t>
            </a:r>
            <a:r>
              <a:rPr lang="en-US" sz="500" baseline="30000" dirty="0">
                <a:solidFill>
                  <a:schemeClr val="tx1"/>
                </a:solidFill>
                <a:latin typeface="+mn-lt"/>
                <a:cs typeface="Arial" pitchFamily="34" charset="0"/>
              </a:rPr>
              <a:t>®</a:t>
            </a:r>
            <a:r>
              <a:rPr lang="en-US" sz="500" dirty="0">
                <a:solidFill>
                  <a:schemeClr val="tx1"/>
                </a:solidFill>
                <a:latin typeface="+mn-lt"/>
                <a:cs typeface="Arial" pitchFamily="34" charset="0"/>
              </a:rPr>
              <a:t>. All rights reserved and all intellectual property rights are retained by IHS Markit. </a:t>
            </a:r>
          </a:p>
          <a:p>
            <a:pPr algn="l"/>
            <a:endParaRPr lang="en-US" sz="500" dirty="0">
              <a:solidFill>
                <a:schemeClr val="tx1"/>
              </a:solidFill>
              <a:latin typeface="+mn-lt"/>
              <a:cs typeface="Arial" pitchFamily="34" charset="0"/>
            </a:endParaRPr>
          </a:p>
        </p:txBody>
      </p:sp>
      <p:pic>
        <p:nvPicPr>
          <p:cNvPr id="8" name="Picture 7">
            <a:extLst>
              <a:ext uri="{FF2B5EF4-FFF2-40B4-BE49-F238E27FC236}">
                <a16:creationId xmlns:a16="http://schemas.microsoft.com/office/drawing/2014/main" id="{E3669B67-A8D1-40DC-B103-6B589C30B2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238200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3" name="Content Placeholder 2"/>
          <p:cNvSpPr>
            <a:spLocks noGrp="1"/>
          </p:cNvSpPr>
          <p:nvPr>
            <p:ph idx="1"/>
          </p:nvPr>
        </p:nvSpPr>
        <p:spPr>
          <a:xfrm>
            <a:off x="624581" y="1916112"/>
            <a:ext cx="10946016" cy="4321176"/>
          </a:xfrm>
        </p:spPr>
        <p:txBody>
          <a:bodyPr/>
          <a:lstStyle/>
          <a:p>
            <a:pPr lvl="0"/>
            <a:r>
              <a:rPr lang="x-none"/>
              <a:t>Click to edit Master text styles</a:t>
            </a:r>
          </a:p>
          <a:p>
            <a:pPr lvl="1"/>
            <a:r>
              <a:rPr lang="x-none"/>
              <a:t>Second level</a:t>
            </a:r>
          </a:p>
          <a:p>
            <a:pPr lvl="2"/>
            <a:r>
              <a:rPr lang="x-none"/>
              <a:t>Third level</a:t>
            </a:r>
          </a:p>
        </p:txBody>
      </p:sp>
      <p:sp>
        <p:nvSpPr>
          <p:cNvPr id="6" name="Slide Number Placeholder 5"/>
          <p:cNvSpPr>
            <a:spLocks noGrp="1"/>
          </p:cNvSpPr>
          <p:nvPr>
            <p:ph type="sldNum" sz="quarter" idx="12"/>
          </p:nvPr>
        </p:nvSpPr>
        <p:spPr>
          <a:xfrm>
            <a:off x="11021309" y="270195"/>
            <a:ext cx="549287" cy="153888"/>
          </a:xfrm>
        </p:spPr>
        <p:txBody>
          <a:bodyPr/>
          <a:lstStyle/>
          <a:p>
            <a:fld id="{4704619B-9823-F845-874B-2390AC991BC7}" type="slidenum">
              <a:rPr lang="en-US" smtClean="0"/>
              <a:t>‹#›</a:t>
            </a:fld>
            <a:endParaRPr lang="en-US" dirty="0"/>
          </a:p>
        </p:txBody>
      </p:sp>
    </p:spTree>
    <p:extLst>
      <p:ext uri="{BB962C8B-B14F-4D97-AF65-F5344CB8AC3E}">
        <p14:creationId xmlns:p14="http://schemas.microsoft.com/office/powerpoint/2010/main" val="348631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4581" y="961012"/>
            <a:ext cx="10946016" cy="370800"/>
          </a:xfrm>
        </p:spPr>
        <p:txBody>
          <a:bodyPr/>
          <a:lstStyle/>
          <a:p>
            <a:r>
              <a:rPr lang="x-none"/>
              <a:t>Click to edit Master title style</a:t>
            </a:r>
            <a:endParaRPr lang="en-US" dirty="0"/>
          </a:p>
        </p:txBody>
      </p:sp>
      <p:sp>
        <p:nvSpPr>
          <p:cNvPr id="3" name="Content Placeholder 2"/>
          <p:cNvSpPr>
            <a:spLocks noGrp="1"/>
          </p:cNvSpPr>
          <p:nvPr>
            <p:ph sz="half" idx="1"/>
          </p:nvPr>
        </p:nvSpPr>
        <p:spPr>
          <a:xfrm>
            <a:off x="624581" y="1916113"/>
            <a:ext cx="5280341" cy="4160838"/>
          </a:xfrm>
        </p:spPr>
        <p:txBody>
          <a:bodyPr/>
          <a:lstStyle/>
          <a:p>
            <a:pPr lvl="0"/>
            <a:r>
              <a:rPr lang="x-none"/>
              <a:t>Click to edit Master text styles</a:t>
            </a:r>
          </a:p>
          <a:p>
            <a:pPr lvl="1"/>
            <a:r>
              <a:rPr lang="x-none"/>
              <a:t>Second level</a:t>
            </a:r>
          </a:p>
          <a:p>
            <a:pPr lvl="2"/>
            <a:r>
              <a:rPr lang="x-none"/>
              <a:t>Third level</a:t>
            </a:r>
          </a:p>
        </p:txBody>
      </p:sp>
      <p:sp>
        <p:nvSpPr>
          <p:cNvPr id="4" name="Content Placeholder 3"/>
          <p:cNvSpPr>
            <a:spLocks noGrp="1"/>
          </p:cNvSpPr>
          <p:nvPr>
            <p:ph sz="half" idx="2"/>
          </p:nvPr>
        </p:nvSpPr>
        <p:spPr>
          <a:xfrm>
            <a:off x="6290255" y="1916113"/>
            <a:ext cx="5280343" cy="4176712"/>
          </a:xfrm>
        </p:spPr>
        <p:txBody>
          <a:bodyPr/>
          <a:lstStyle/>
          <a:p>
            <a:pPr lvl="0"/>
            <a:r>
              <a:rPr lang="x-none"/>
              <a:t>Click to edit Master text styles</a:t>
            </a:r>
          </a:p>
          <a:p>
            <a:pPr lvl="1"/>
            <a:r>
              <a:rPr lang="x-none"/>
              <a:t>Second level</a:t>
            </a:r>
          </a:p>
          <a:p>
            <a:pPr lvl="2"/>
            <a:r>
              <a:rPr lang="x-none"/>
              <a:t>Third level</a:t>
            </a:r>
          </a:p>
        </p:txBody>
      </p:sp>
      <p:sp>
        <p:nvSpPr>
          <p:cNvPr id="7" name="Slide Number Placeholder 6"/>
          <p:cNvSpPr>
            <a:spLocks noGrp="1"/>
          </p:cNvSpPr>
          <p:nvPr>
            <p:ph type="sldNum" sz="quarter" idx="12"/>
          </p:nvPr>
        </p:nvSpPr>
        <p:spPr/>
        <p:txBody>
          <a:bodyPr/>
          <a:lstStyle/>
          <a:p>
            <a:fld id="{4704619B-9823-F845-874B-2390AC991BC7}" type="slidenum">
              <a:rPr lang="en-US" smtClean="0"/>
              <a:t>‹#›</a:t>
            </a:fld>
            <a:endParaRPr lang="en-US" dirty="0"/>
          </a:p>
        </p:txBody>
      </p:sp>
    </p:spTree>
    <p:extLst>
      <p:ext uri="{BB962C8B-B14F-4D97-AF65-F5344CB8AC3E}">
        <p14:creationId xmlns:p14="http://schemas.microsoft.com/office/powerpoint/2010/main" val="2090997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dirty="0"/>
          </a:p>
        </p:txBody>
      </p:sp>
      <p:sp>
        <p:nvSpPr>
          <p:cNvPr id="3" name="Content Placeholder 2"/>
          <p:cNvSpPr>
            <a:spLocks noGrp="1"/>
          </p:cNvSpPr>
          <p:nvPr>
            <p:ph idx="1"/>
          </p:nvPr>
        </p:nvSpPr>
        <p:spPr>
          <a:xfrm>
            <a:off x="624581" y="1916114"/>
            <a:ext cx="10946016" cy="4321175"/>
          </a:xfrm>
        </p:spPr>
        <p:txBody>
          <a:bodyPr/>
          <a:lstStyle/>
          <a:p>
            <a:pPr lvl="0"/>
            <a:r>
              <a:rPr lang="x-none"/>
              <a:t>Click to edit Master text styles</a:t>
            </a:r>
          </a:p>
          <a:p>
            <a:pPr lvl="1"/>
            <a:r>
              <a:rPr lang="x-none"/>
              <a:t>Second level</a:t>
            </a:r>
          </a:p>
          <a:p>
            <a:pPr lvl="2"/>
            <a:r>
              <a:rPr lang="x-none"/>
              <a:t>Third level</a:t>
            </a:r>
          </a:p>
        </p:txBody>
      </p:sp>
      <p:sp>
        <p:nvSpPr>
          <p:cNvPr id="6" name="Slide Number Placeholder 5"/>
          <p:cNvSpPr>
            <a:spLocks noGrp="1"/>
          </p:cNvSpPr>
          <p:nvPr>
            <p:ph type="sldNum" sz="quarter" idx="12"/>
          </p:nvPr>
        </p:nvSpPr>
        <p:spPr>
          <a:xfrm>
            <a:off x="11021309" y="270195"/>
            <a:ext cx="549287" cy="153888"/>
          </a:xfrm>
        </p:spPr>
        <p:txBody>
          <a:bodyPr/>
          <a:lstStyle/>
          <a:p>
            <a:fld id="{4704619B-9823-F845-874B-2390AC991BC7}" type="slidenum">
              <a:rPr lang="en-US" smtClean="0"/>
              <a:t>‹#›</a:t>
            </a:fld>
            <a:endParaRPr lang="en-US" dirty="0"/>
          </a:p>
        </p:txBody>
      </p:sp>
      <p:sp>
        <p:nvSpPr>
          <p:cNvPr id="8" name="Text Placeholder 7"/>
          <p:cNvSpPr>
            <a:spLocks noGrp="1"/>
          </p:cNvSpPr>
          <p:nvPr>
            <p:ph type="body" sz="quarter" idx="13"/>
          </p:nvPr>
        </p:nvSpPr>
        <p:spPr>
          <a:xfrm>
            <a:off x="624581" y="1389888"/>
            <a:ext cx="10946016" cy="244800"/>
          </a:xfrm>
        </p:spPr>
        <p:txBody>
          <a:bodyPr wrap="square">
            <a:spAutoFit/>
          </a:bodyPr>
          <a:lstStyle>
            <a:lvl1pPr marL="0" indent="0">
              <a:lnSpc>
                <a:spcPct val="100000"/>
              </a:lnSpc>
              <a:buNone/>
              <a:defRPr sz="1600"/>
            </a:lvl1pPr>
          </a:lstStyle>
          <a:p>
            <a:pPr lvl="0"/>
            <a:r>
              <a:rPr lang="x-none"/>
              <a:t>Click to edit Master text styles</a:t>
            </a:r>
          </a:p>
        </p:txBody>
      </p:sp>
    </p:spTree>
    <p:extLst>
      <p:ext uri="{BB962C8B-B14F-4D97-AF65-F5344CB8AC3E}">
        <p14:creationId xmlns:p14="http://schemas.microsoft.com/office/powerpoint/2010/main" val="2939768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8"/>
            <a:ext cx="12207370" cy="6864858"/>
          </a:xfrm>
          <a:prstGeom prst="rect">
            <a:avLst/>
          </a:prstGeom>
        </p:spPr>
      </p:pic>
      <p:sp>
        <p:nvSpPr>
          <p:cNvPr id="2" name="Title 1"/>
          <p:cNvSpPr>
            <a:spLocks noGrp="1"/>
          </p:cNvSpPr>
          <p:nvPr>
            <p:ph type="ctrTitle"/>
          </p:nvPr>
        </p:nvSpPr>
        <p:spPr>
          <a:xfrm>
            <a:off x="1678954" y="2035369"/>
            <a:ext cx="7186194" cy="1354217"/>
          </a:xfrm>
        </p:spPr>
        <p:txBody>
          <a:bodyPr wrap="square" anchor="b">
            <a:spAutoFit/>
          </a:bodyPr>
          <a:lstStyle>
            <a:lvl1pPr algn="l">
              <a:defRPr sz="4400">
                <a:solidFill>
                  <a:schemeClr val="tx2"/>
                </a:solidFill>
              </a:defRPr>
            </a:lvl1pPr>
          </a:lstStyle>
          <a:p>
            <a:r>
              <a:rPr lang="x-none"/>
              <a:t>Click to edit Master title style</a:t>
            </a:r>
            <a:endParaRPr lang="en-US" dirty="0"/>
          </a:p>
        </p:txBody>
      </p:sp>
      <p:sp>
        <p:nvSpPr>
          <p:cNvPr id="3" name="Subtitle 2"/>
          <p:cNvSpPr>
            <a:spLocks noGrp="1"/>
          </p:cNvSpPr>
          <p:nvPr>
            <p:ph type="subTitle" idx="1"/>
          </p:nvPr>
        </p:nvSpPr>
        <p:spPr>
          <a:xfrm>
            <a:off x="1678954" y="3586464"/>
            <a:ext cx="7202775" cy="246221"/>
          </a:xfrm>
        </p:spPr>
        <p:txBody>
          <a:bodyPr wrap="square">
            <a:sp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x-none"/>
              <a:t>Click to edit Master subtitle style</a:t>
            </a:r>
            <a:endParaRPr lang="en-US" dirty="0"/>
          </a:p>
        </p:txBody>
      </p:sp>
      <p:sp>
        <p:nvSpPr>
          <p:cNvPr id="11" name="TextBox 10"/>
          <p:cNvSpPr txBox="1"/>
          <p:nvPr userDrawn="1"/>
        </p:nvSpPr>
        <p:spPr>
          <a:xfrm>
            <a:off x="624581" y="6621522"/>
            <a:ext cx="1899559" cy="184666"/>
          </a:xfrm>
          <a:prstGeom prst="rect">
            <a:avLst/>
          </a:prstGeom>
          <a:noFill/>
        </p:spPr>
        <p:txBody>
          <a:bodyPr wrap="non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a:solidFill>
                  <a:srgbClr val="58595B"/>
                </a:solidFill>
                <a:latin typeface="+mn-lt"/>
              </a:rPr>
              <a:t>Confidential. © </a:t>
            </a:r>
            <a:r>
              <a:rPr lang="is-IS" sz="600" baseline="0" dirty="0">
                <a:solidFill>
                  <a:srgbClr val="58595B"/>
                </a:solidFill>
                <a:latin typeface="+mn-lt"/>
              </a:rPr>
              <a:t>2020 IHS Markit</a:t>
            </a:r>
            <a:r>
              <a:rPr lang="en-US" sz="600" baseline="30000" dirty="0">
                <a:solidFill>
                  <a:srgbClr val="58595B"/>
                </a:solidFill>
                <a:latin typeface="+mn-lt"/>
              </a:rPr>
              <a:t>TM</a:t>
            </a:r>
            <a:r>
              <a:rPr lang="en-US" sz="600" baseline="0" dirty="0">
                <a:solidFill>
                  <a:srgbClr val="58595B"/>
                </a:solidFill>
                <a:latin typeface="+mn-lt"/>
              </a:rPr>
              <a:t>. All Rights Reserved.</a:t>
            </a:r>
            <a:endParaRPr lang="en-GB" sz="600" dirty="0">
              <a:solidFill>
                <a:srgbClr val="58595B"/>
              </a:solidFill>
              <a:latin typeface="+mn-lt"/>
            </a:endParaRPr>
          </a:p>
        </p:txBody>
      </p:sp>
      <p:sp>
        <p:nvSpPr>
          <p:cNvPr id="6" name="Text Placeholder 5"/>
          <p:cNvSpPr>
            <a:spLocks noGrp="1"/>
          </p:cNvSpPr>
          <p:nvPr>
            <p:ph type="body" sz="quarter" idx="11"/>
          </p:nvPr>
        </p:nvSpPr>
        <p:spPr>
          <a:xfrm>
            <a:off x="1678955" y="3918160"/>
            <a:ext cx="4421104" cy="184666"/>
          </a:xfrm>
        </p:spPr>
        <p:txBody>
          <a:bodyPr wrap="square">
            <a:spAutoFit/>
          </a:bodyPr>
          <a:lstStyle>
            <a:lvl1pPr marL="0" indent="0">
              <a:buNone/>
              <a:defRPr sz="1200"/>
            </a:lvl1pPr>
          </a:lstStyle>
          <a:p>
            <a:pPr lvl="0"/>
            <a:r>
              <a:rPr lang="x-none"/>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287" y="421746"/>
            <a:ext cx="3160004" cy="1219200"/>
          </a:xfrm>
          <a:prstGeom prst="rect">
            <a:avLst/>
          </a:prstGeom>
        </p:spPr>
      </p:pic>
    </p:spTree>
    <p:extLst>
      <p:ext uri="{BB962C8B-B14F-4D97-AF65-F5344CB8AC3E}">
        <p14:creationId xmlns:p14="http://schemas.microsoft.com/office/powerpoint/2010/main" val="2355800023"/>
      </p:ext>
    </p:extLst>
  </p:cSld>
  <p:clrMapOvr>
    <a:masterClrMapping/>
  </p:clrMapOvr>
  <p:extLst>
    <p:ext uri="{DCECCB84-F9BA-43D5-87BE-67443E8EF086}">
      <p15:sldGuideLst xmlns:p15="http://schemas.microsoft.com/office/powerpoint/2012/main">
        <p15:guide id="1" pos="8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2461" y="692151"/>
            <a:ext cx="10953853" cy="649287"/>
          </a:xfrm>
          <a:prstGeom prst="rect">
            <a:avLst/>
          </a:prstGeom>
        </p:spPr>
        <p:txBody>
          <a:bodyPr/>
          <a:lstStyle>
            <a:lvl1pPr>
              <a:defRPr spc="0" baseline="0"/>
            </a:lvl1pPr>
          </a:lstStyle>
          <a:p>
            <a:r>
              <a:rPr lang="en-US"/>
              <a:t>Click to edit Master title style</a:t>
            </a:r>
            <a:endParaRPr lang="en-US" dirty="0"/>
          </a:p>
        </p:txBody>
      </p:sp>
      <p:sp>
        <p:nvSpPr>
          <p:cNvPr id="3" name="Content Placeholder 2"/>
          <p:cNvSpPr>
            <a:spLocks noGrp="1"/>
          </p:cNvSpPr>
          <p:nvPr>
            <p:ph idx="1"/>
          </p:nvPr>
        </p:nvSpPr>
        <p:spPr>
          <a:xfrm>
            <a:off x="609760" y="1484313"/>
            <a:ext cx="10962954" cy="4752976"/>
          </a:xfrm>
        </p:spPr>
        <p:txBody>
          <a:bodyPr/>
          <a:lstStyle>
            <a:lvl4pPr marL="723900" indent="-177800">
              <a:defRPr/>
            </a:lvl4pPr>
            <a:lvl7pPr marL="901700" indent="-177800">
              <a:defRPr/>
            </a:lvl7pPr>
            <a:lvl8pPr marL="1079500" indent="-177800">
              <a:defRPr/>
            </a:lvl8pPr>
            <a:lvl9pPr marL="1257300" indent="-1778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10803465" y="6510528"/>
            <a:ext cx="769247" cy="219456"/>
          </a:xfrm>
          <a:prstGeom prst="rect">
            <a:avLst/>
          </a:prstGeom>
        </p:spPr>
        <p:txBody>
          <a:bodyPr/>
          <a:lstStyle/>
          <a:p>
            <a:fld id="{C1654822-CBA3-4BDF-80A9-3FE33B17E59A}" type="slidenum">
              <a:rPr lang="en-US" smtClean="0"/>
              <a:pPr/>
              <a:t>‹#›</a:t>
            </a:fld>
            <a:endParaRPr lang="en-US" dirty="0"/>
          </a:p>
        </p:txBody>
      </p:sp>
      <p:sp>
        <p:nvSpPr>
          <p:cNvPr id="7" name="Footer Placeholder 6"/>
          <p:cNvSpPr>
            <a:spLocks noGrp="1"/>
          </p:cNvSpPr>
          <p:nvPr>
            <p:ph type="ftr" sz="quarter" idx="11"/>
          </p:nvPr>
        </p:nvSpPr>
        <p:spPr>
          <a:xfrm>
            <a:off x="6290255" y="116633"/>
            <a:ext cx="5282458" cy="288181"/>
          </a:xfrm>
        </p:spPr>
        <p:txBody>
          <a:bodyPr/>
          <a:lstStyle/>
          <a:p>
            <a:endParaRPr lang="en-US" dirty="0"/>
          </a:p>
        </p:txBody>
      </p:sp>
      <p:sp>
        <p:nvSpPr>
          <p:cNvPr id="8" name="Gray text above slide title"/>
          <p:cNvSpPr>
            <a:spLocks noGrp="1"/>
          </p:cNvSpPr>
          <p:nvPr>
            <p:ph type="body" sz="quarter" idx="12" hasCustomPrompt="1"/>
          </p:nvPr>
        </p:nvSpPr>
        <p:spPr>
          <a:xfrm>
            <a:off x="622463" y="116633"/>
            <a:ext cx="5282459" cy="288180"/>
          </a:xfrm>
        </p:spPr>
        <p:txBody>
          <a:bodyPr wrap="none" anchor="b"/>
          <a:lstStyle>
            <a:lvl1pPr marL="0" indent="0">
              <a:buNone/>
              <a:tabLst/>
              <a:defRPr sz="1400">
                <a:solidFill>
                  <a:schemeClr val="bg1"/>
                </a:solidFill>
              </a:defRPr>
            </a:lvl1pPr>
          </a:lstStyle>
          <a:p>
            <a:pPr lvl="0"/>
            <a:r>
              <a:rPr lang="en-US" dirty="0"/>
              <a:t>Add white text here in sentence case</a:t>
            </a:r>
          </a:p>
        </p:txBody>
      </p:sp>
    </p:spTree>
    <p:extLst>
      <p:ext uri="{BB962C8B-B14F-4D97-AF65-F5344CB8AC3E}">
        <p14:creationId xmlns:p14="http://schemas.microsoft.com/office/powerpoint/2010/main" val="177397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29952"/>
            <a:ext cx="11233150" cy="950959"/>
          </a:xfrm>
          <a:prstGeom prst="rect">
            <a:avLst/>
          </a:prstGeom>
        </p:spPr>
        <p:txBody>
          <a:bodyPr wrap="square" lIns="0" rIns="90000" anchor="ctr" anchorCtr="0">
            <a:noAutofit/>
          </a:bodyPr>
          <a:lstStyle>
            <a:lvl1pPr marL="0" indent="0">
              <a:defRPr sz="2800" b="1" baseline="0">
                <a:solidFill>
                  <a:schemeClr val="accent1"/>
                </a:solidFill>
              </a:defRPr>
            </a:lvl1pPr>
          </a:lstStyle>
          <a:p>
            <a:r>
              <a:rPr lang="en-US" dirty="0"/>
              <a:t>Long report title, long report title, long report title, long report title, long report</a:t>
            </a:r>
          </a:p>
        </p:txBody>
      </p:sp>
      <p:sp>
        <p:nvSpPr>
          <p:cNvPr id="12"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18" name="Text Placeholder 33"/>
          <p:cNvSpPr>
            <a:spLocks noGrp="1"/>
          </p:cNvSpPr>
          <p:nvPr>
            <p:ph type="body" sz="quarter" idx="14" hasCustomPrompt="1"/>
          </p:nvPr>
        </p:nvSpPr>
        <p:spPr>
          <a:xfrm>
            <a:off x="481013" y="289216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0" name="Straight Connector 19"/>
          <p:cNvCxnSpPr/>
          <p:nvPr userDrawn="1"/>
        </p:nvCxnSpPr>
        <p:spPr>
          <a:xfrm>
            <a:off x="481013" y="282902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23"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25"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5"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6"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19"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16EF0320-F1F1-4B07-9125-28C91AA759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2363455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15" name="Title 1"/>
          <p:cNvSpPr>
            <a:spLocks noGrp="1"/>
          </p:cNvSpPr>
          <p:nvPr>
            <p:ph type="title"/>
          </p:nvPr>
        </p:nvSpPr>
        <p:spPr>
          <a:xfrm>
            <a:off x="481014" y="549276"/>
            <a:ext cx="11233150" cy="792163"/>
          </a:xfrm>
          <a:prstGeom prst="rect">
            <a:avLst/>
          </a:prstGeom>
        </p:spPr>
        <p:txBody>
          <a:bodyPr/>
          <a:lstStyle>
            <a:lvl1pPr>
              <a:defRPr spc="0" baseline="0"/>
            </a:lvl1pPr>
          </a:lstStyle>
          <a:p>
            <a:r>
              <a:rPr lang="de-DE"/>
              <a:t>Mastertitelformat bearbeiten</a:t>
            </a:r>
            <a:endParaRPr lang="en-US"/>
          </a:p>
        </p:txBody>
      </p:sp>
      <p:sp>
        <p:nvSpPr>
          <p:cNvPr id="7" name="Content Placeholder 2"/>
          <p:cNvSpPr>
            <a:spLocks noGrp="1"/>
          </p:cNvSpPr>
          <p:nvPr>
            <p:ph idx="1"/>
          </p:nvPr>
        </p:nvSpPr>
        <p:spPr>
          <a:xfrm>
            <a:off x="481013" y="1484315"/>
            <a:ext cx="5472111" cy="4752975"/>
          </a:xfrm>
          <a:prstGeom prst="rect">
            <a:avLst/>
          </a:prstGeom>
        </p:spPr>
        <p:txBody>
          <a:bodyPr/>
          <a:lstStyle>
            <a:lvl4pPr marL="726857" indent="-179334">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Content Placeholder 2"/>
          <p:cNvSpPr>
            <a:spLocks noGrp="1"/>
          </p:cNvSpPr>
          <p:nvPr>
            <p:ph idx="11"/>
          </p:nvPr>
        </p:nvSpPr>
        <p:spPr>
          <a:xfrm>
            <a:off x="6242051" y="1484315"/>
            <a:ext cx="5472113" cy="4752975"/>
          </a:xfrm>
          <a:prstGeom prst="rect">
            <a:avLst/>
          </a:prstGeom>
        </p:spPr>
        <p:txBody>
          <a:bodyPr/>
          <a:lstStyle>
            <a:lvl4pPr marL="726857" indent="-179334">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9" name="Footer Placeholder 8"/>
          <p:cNvSpPr>
            <a:spLocks noGrp="1"/>
          </p:cNvSpPr>
          <p:nvPr>
            <p:ph type="ftr" sz="quarter" idx="12"/>
          </p:nvPr>
        </p:nvSpPr>
        <p:spPr/>
        <p:txBody>
          <a:bodyPr/>
          <a:lstStyle/>
          <a:p>
            <a:r>
              <a:rPr lang="en-US"/>
              <a:t>Coronavirus assessment | February 4th 2020</a:t>
            </a:r>
          </a:p>
        </p:txBody>
      </p:sp>
      <p:sp>
        <p:nvSpPr>
          <p:cNvPr id="11" name="Gray text above slide title"/>
          <p:cNvSpPr>
            <a:spLocks noGrp="1"/>
          </p:cNvSpPr>
          <p:nvPr>
            <p:ph type="body" sz="quarter" idx="13" hasCustomPrompt="1"/>
          </p:nvPr>
        </p:nvSpPr>
        <p:spPr>
          <a:xfrm>
            <a:off x="481014" y="0"/>
            <a:ext cx="5472112" cy="360040"/>
          </a:xfrm>
          <a:prstGeom prst="rect">
            <a:avLst/>
          </a:prstGeom>
        </p:spPr>
        <p:txBody>
          <a:bodyPr wrap="none" anchor="ctr"/>
          <a:lstStyle>
            <a:lvl1pPr marL="0" indent="0">
              <a:buNone/>
              <a:tabLst/>
              <a:defRPr sz="1600" b="1">
                <a:solidFill>
                  <a:schemeClr val="bg1"/>
                </a:solidFill>
              </a:defRPr>
            </a:lvl1pPr>
          </a:lstStyle>
          <a:p>
            <a:pPr lvl="0"/>
            <a:r>
              <a:rPr lang="en-US"/>
              <a:t>Optional, add section header here if you like</a:t>
            </a:r>
          </a:p>
        </p:txBody>
      </p:sp>
      <p:sp>
        <p:nvSpPr>
          <p:cNvPr id="13" name="Slide Number Placeholder 5"/>
          <p:cNvSpPr>
            <a:spLocks noGrp="1"/>
          </p:cNvSpPr>
          <p:nvPr>
            <p:ph type="sldNum" sz="quarter" idx="4"/>
          </p:nvPr>
        </p:nvSpPr>
        <p:spPr>
          <a:xfrm>
            <a:off x="6242051" y="6490800"/>
            <a:ext cx="5472113"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a:p>
        </p:txBody>
      </p:sp>
    </p:spTree>
    <p:extLst>
      <p:ext uri="{BB962C8B-B14F-4D97-AF65-F5344CB8AC3E}">
        <p14:creationId xmlns:p14="http://schemas.microsoft.com/office/powerpoint/2010/main" val="210279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1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788895"/>
            <a:ext cx="11233150" cy="631965"/>
          </a:xfrm>
          <a:prstGeom prst="rect">
            <a:avLst/>
          </a:prstGeom>
        </p:spPr>
        <p:txBody>
          <a:bodyPr wrap="none" lIns="0" rIns="90000" anchor="ctr">
            <a:noAutofit/>
          </a:bodyPr>
          <a:lstStyle>
            <a:lvl1pPr marL="0" indent="0">
              <a:defRPr sz="3500" b="1" baseline="0">
                <a:solidFill>
                  <a:schemeClr val="accent1"/>
                </a:solidFill>
              </a:defRPr>
            </a:lvl1pPr>
          </a:lstStyle>
          <a:p>
            <a:r>
              <a:rPr lang="en-US" dirty="0"/>
              <a:t>Short report title</a:t>
            </a:r>
          </a:p>
        </p:txBody>
      </p:sp>
      <p:sp>
        <p:nvSpPr>
          <p:cNvPr id="20" name="Subtitle 2"/>
          <p:cNvSpPr>
            <a:spLocks noGrp="1"/>
          </p:cNvSpPr>
          <p:nvPr>
            <p:ph type="subTitle" idx="1" hasCustomPrompt="1"/>
          </p:nvPr>
        </p:nvSpPr>
        <p:spPr>
          <a:xfrm>
            <a:off x="481013" y="2406812"/>
            <a:ext cx="11233150" cy="230078"/>
          </a:xfrm>
        </p:spPr>
        <p:txBody>
          <a:bodyPr wrap="none" lIns="0" tIns="0" rIns="0" bIns="0" anchor="t" anchorCtr="0">
            <a:noAutofit/>
          </a:bodyPr>
          <a:lstStyle>
            <a:lvl1pPr marL="0" indent="0" algn="l">
              <a:buNone/>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One line subtitle. Make this sentence case</a:t>
            </a:r>
          </a:p>
        </p:txBody>
      </p:sp>
      <p:sp>
        <p:nvSpPr>
          <p:cNvPr id="24" name="Text Placeholder 33"/>
          <p:cNvSpPr>
            <a:spLocks noGrp="1"/>
          </p:cNvSpPr>
          <p:nvPr>
            <p:ph type="body" sz="quarter" idx="14" hasCustomPrompt="1"/>
          </p:nvPr>
        </p:nvSpPr>
        <p:spPr>
          <a:xfrm>
            <a:off x="481013" y="280072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6" name="Straight Connector 25"/>
          <p:cNvCxnSpPr/>
          <p:nvPr userDrawn="1"/>
        </p:nvCxnSpPr>
        <p:spPr>
          <a:xfrm>
            <a:off x="481013" y="273758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7"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8"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19"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C0498D89-7940-4C53-B64B-31D8C34AE7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1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03280"/>
            <a:ext cx="11233150" cy="473560"/>
          </a:xfrm>
          <a:prstGeom prst="rect">
            <a:avLst/>
          </a:prstGeom>
        </p:spPr>
        <p:txBody>
          <a:bodyPr wrap="none" lIns="0" rIns="90000" anchor="ctr">
            <a:noAutofit/>
          </a:bodyPr>
          <a:lstStyle>
            <a:lvl1pPr marL="0" indent="0">
              <a:defRPr sz="2800" b="1" baseline="0">
                <a:solidFill>
                  <a:schemeClr val="accent1"/>
                </a:solidFill>
              </a:defRPr>
            </a:lvl1pPr>
          </a:lstStyle>
          <a:p>
            <a:r>
              <a:rPr lang="en-US" dirty="0"/>
              <a:t>Long report title</a:t>
            </a:r>
          </a:p>
        </p:txBody>
      </p:sp>
      <p:sp>
        <p:nvSpPr>
          <p:cNvPr id="20" name="Subtitle 2"/>
          <p:cNvSpPr>
            <a:spLocks noGrp="1"/>
          </p:cNvSpPr>
          <p:nvPr>
            <p:ph type="subTitle" idx="1" hasCustomPrompt="1"/>
          </p:nvPr>
        </p:nvSpPr>
        <p:spPr>
          <a:xfrm>
            <a:off x="481013" y="2287762"/>
            <a:ext cx="11233150" cy="205108"/>
          </a:xfrm>
        </p:spPr>
        <p:txBody>
          <a:bodyPr wrap="none" lIns="0" tIns="0" rIns="0" bIns="0" anchor="t" anchorCtr="0">
            <a:noAutofit/>
          </a:bodyPr>
          <a:lstStyle>
            <a:lvl1pPr marL="0" indent="0" algn="l">
              <a:buNone/>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One line subtitle. Make this sentence case</a:t>
            </a:r>
          </a:p>
        </p:txBody>
      </p:sp>
      <p:sp>
        <p:nvSpPr>
          <p:cNvPr id="23" name="Text Placeholder 33"/>
          <p:cNvSpPr>
            <a:spLocks noGrp="1"/>
          </p:cNvSpPr>
          <p:nvPr>
            <p:ph type="body" sz="quarter" idx="14" hasCustomPrompt="1"/>
          </p:nvPr>
        </p:nvSpPr>
        <p:spPr>
          <a:xfrm>
            <a:off x="481013" y="267880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4" name="Straight Connector 23"/>
          <p:cNvCxnSpPr/>
          <p:nvPr userDrawn="1"/>
        </p:nvCxnSpPr>
        <p:spPr>
          <a:xfrm>
            <a:off x="481013" y="261566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8"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9"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21"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E04D8514-790D-484E-A3B6-205761BD8C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1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11392"/>
            <a:ext cx="11233150" cy="969519"/>
          </a:xfrm>
          <a:prstGeom prst="rect">
            <a:avLst/>
          </a:prstGeom>
        </p:spPr>
        <p:txBody>
          <a:bodyPr wrap="square" lIns="0" rIns="90000" anchor="ctr" anchorCtr="0">
            <a:noAutofit/>
          </a:bodyPr>
          <a:lstStyle>
            <a:lvl1pPr marL="0" indent="0">
              <a:defRPr sz="2800" b="1" baseline="0">
                <a:solidFill>
                  <a:schemeClr val="accent1"/>
                </a:solidFill>
              </a:defRPr>
            </a:lvl1pPr>
          </a:lstStyle>
          <a:p>
            <a:r>
              <a:rPr lang="en-US" dirty="0"/>
              <a:t>Long report title, long report title, long report title, long report title, long report</a:t>
            </a:r>
          </a:p>
        </p:txBody>
      </p:sp>
      <p:sp>
        <p:nvSpPr>
          <p:cNvPr id="20" name="Subtitle 2"/>
          <p:cNvSpPr>
            <a:spLocks noGrp="1"/>
          </p:cNvSpPr>
          <p:nvPr>
            <p:ph type="subTitle" idx="1" hasCustomPrompt="1"/>
          </p:nvPr>
        </p:nvSpPr>
        <p:spPr>
          <a:xfrm>
            <a:off x="481013" y="2780132"/>
            <a:ext cx="11233150" cy="216808"/>
          </a:xfrm>
        </p:spPr>
        <p:txBody>
          <a:bodyPr wrap="square" lIns="0" tIns="0" rIns="0" bIns="0" anchor="t" anchorCtr="0">
            <a:noAutofit/>
          </a:bodyPr>
          <a:lstStyle>
            <a:lvl1pPr marL="0" marR="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One line subtitle. Make this sentence case</a:t>
            </a:r>
          </a:p>
        </p:txBody>
      </p:sp>
      <p:sp>
        <p:nvSpPr>
          <p:cNvPr id="23" name="Text Placeholder 33"/>
          <p:cNvSpPr>
            <a:spLocks noGrp="1"/>
          </p:cNvSpPr>
          <p:nvPr>
            <p:ph type="body" sz="quarter" idx="14" hasCustomPrompt="1"/>
          </p:nvPr>
        </p:nvSpPr>
        <p:spPr>
          <a:xfrm>
            <a:off x="481013" y="317410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4" name="Straight Connector 23"/>
          <p:cNvCxnSpPr/>
          <p:nvPr userDrawn="1"/>
        </p:nvCxnSpPr>
        <p:spPr>
          <a:xfrm>
            <a:off x="481013" y="311096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8"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9"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21"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C2CFA614-526D-4295-9900-604AFBE1C6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236345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Short title, 2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788895"/>
            <a:ext cx="11233150" cy="631965"/>
          </a:xfrm>
          <a:prstGeom prst="rect">
            <a:avLst/>
          </a:prstGeom>
        </p:spPr>
        <p:txBody>
          <a:bodyPr wrap="none" lIns="0" rIns="90000" anchor="ctr">
            <a:noAutofit/>
          </a:bodyPr>
          <a:lstStyle>
            <a:lvl1pPr marL="0" indent="0">
              <a:defRPr sz="3500" b="1" baseline="0">
                <a:solidFill>
                  <a:schemeClr val="accent1"/>
                </a:solidFill>
              </a:defRPr>
            </a:lvl1pPr>
          </a:lstStyle>
          <a:p>
            <a:r>
              <a:rPr lang="en-US" dirty="0"/>
              <a:t>Short report title</a:t>
            </a:r>
          </a:p>
        </p:txBody>
      </p:sp>
      <p:sp>
        <p:nvSpPr>
          <p:cNvPr id="20" name="Subtitle 2"/>
          <p:cNvSpPr>
            <a:spLocks noGrp="1"/>
          </p:cNvSpPr>
          <p:nvPr>
            <p:ph type="subTitle" idx="1" hasCustomPrompt="1"/>
          </p:nvPr>
        </p:nvSpPr>
        <p:spPr>
          <a:xfrm>
            <a:off x="481013" y="2406812"/>
            <a:ext cx="11233150" cy="432000"/>
          </a:xfrm>
        </p:spPr>
        <p:txBody>
          <a:bodyPr wrap="square" lIns="0" tIns="0" rIns="0" bIns="0" anchor="t" anchorCtr="0">
            <a:noAutofit/>
          </a:bodyPr>
          <a:lstStyle>
            <a:lvl1pPr marL="0" indent="0" algn="l">
              <a:buNone/>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Two line subtitle. Make this sentence case. </a:t>
            </a:r>
            <a:r>
              <a:rPr lang="en-US" dirty="0" err="1"/>
              <a:t>Xxxxxxxxxx</a:t>
            </a:r>
            <a:r>
              <a:rPr lang="en-US" dirty="0"/>
              <a:t> </a:t>
            </a:r>
            <a:r>
              <a:rPr lang="en-US" dirty="0" err="1"/>
              <a:t>xxxxxxxxxx</a:t>
            </a:r>
            <a:r>
              <a:rPr lang="en-US" dirty="0"/>
              <a:t> </a:t>
            </a:r>
            <a:r>
              <a:rPr lang="en-US" dirty="0" err="1"/>
              <a:t>xxxxxxxxxxxx</a:t>
            </a:r>
            <a:r>
              <a:rPr lang="en-US" dirty="0"/>
              <a:t> </a:t>
            </a:r>
            <a:r>
              <a:rPr lang="en-US" dirty="0" err="1"/>
              <a:t>xxxxxxxxxxx</a:t>
            </a:r>
            <a:r>
              <a:rPr lang="en-US" dirty="0"/>
              <a:t> </a:t>
            </a:r>
            <a:r>
              <a:rPr lang="en-US" dirty="0" err="1"/>
              <a:t>xxxxxxxxxxxxx</a:t>
            </a:r>
            <a:r>
              <a:rPr lang="en-US" dirty="0"/>
              <a:t> </a:t>
            </a:r>
            <a:r>
              <a:rPr lang="en-US" dirty="0" err="1"/>
              <a:t>xxxxxxxxxxx</a:t>
            </a:r>
            <a:r>
              <a:rPr lang="en-US" dirty="0"/>
              <a:t> </a:t>
            </a:r>
            <a:r>
              <a:rPr lang="en-US" dirty="0" err="1"/>
              <a:t>xxxxxxxxxxxxxxxxx</a:t>
            </a:r>
            <a:r>
              <a:rPr lang="en-US" dirty="0"/>
              <a:t> </a:t>
            </a:r>
            <a:r>
              <a:rPr lang="en-US" dirty="0" err="1"/>
              <a:t>xxxxxxxxxxxxxxxxx</a:t>
            </a:r>
            <a:r>
              <a:rPr lang="en-US" dirty="0"/>
              <a:t> </a:t>
            </a:r>
            <a:r>
              <a:rPr lang="en-US" dirty="0" err="1"/>
              <a:t>xxxxxxxxxxxxxxxxxxxx</a:t>
            </a:r>
            <a:endParaRPr lang="en-US" dirty="0"/>
          </a:p>
        </p:txBody>
      </p:sp>
      <p:sp>
        <p:nvSpPr>
          <p:cNvPr id="23" name="Text Placeholder 33"/>
          <p:cNvSpPr>
            <a:spLocks noGrp="1"/>
          </p:cNvSpPr>
          <p:nvPr>
            <p:ph type="body" sz="quarter" idx="14" hasCustomPrompt="1"/>
          </p:nvPr>
        </p:nvSpPr>
        <p:spPr>
          <a:xfrm>
            <a:off x="481013" y="302170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6" name="Straight Connector 25"/>
          <p:cNvCxnSpPr/>
          <p:nvPr userDrawn="1"/>
        </p:nvCxnSpPr>
        <p:spPr>
          <a:xfrm>
            <a:off x="481013" y="295856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8"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9"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21"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BF4F8AE6-0A86-4E24-BF0C-9FB8A94859E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Long title, 2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03280"/>
            <a:ext cx="11233150" cy="473560"/>
          </a:xfrm>
          <a:prstGeom prst="rect">
            <a:avLst/>
          </a:prstGeom>
        </p:spPr>
        <p:txBody>
          <a:bodyPr wrap="none" lIns="0" rIns="90000" anchor="ctr">
            <a:noAutofit/>
          </a:bodyPr>
          <a:lstStyle>
            <a:lvl1pPr marL="0" indent="0">
              <a:defRPr sz="2800" b="1" baseline="0">
                <a:solidFill>
                  <a:schemeClr val="accent1"/>
                </a:solidFill>
              </a:defRPr>
            </a:lvl1pPr>
          </a:lstStyle>
          <a:p>
            <a:r>
              <a:rPr lang="en-US" dirty="0"/>
              <a:t>Long report title</a:t>
            </a:r>
          </a:p>
        </p:txBody>
      </p:sp>
      <p:sp>
        <p:nvSpPr>
          <p:cNvPr id="20" name="Subtitle 2"/>
          <p:cNvSpPr>
            <a:spLocks noGrp="1"/>
          </p:cNvSpPr>
          <p:nvPr>
            <p:ph type="subTitle" idx="1" hasCustomPrompt="1"/>
          </p:nvPr>
        </p:nvSpPr>
        <p:spPr>
          <a:xfrm>
            <a:off x="481013" y="2287762"/>
            <a:ext cx="11233150" cy="432000"/>
          </a:xfrm>
        </p:spPr>
        <p:txBody>
          <a:bodyPr wrap="square" lIns="0" tIns="0" rIns="0" bIns="0" anchor="t" anchorCtr="0">
            <a:noAutofit/>
          </a:bodyPr>
          <a:lstStyle>
            <a:lvl1pPr marL="0" indent="0" algn="l">
              <a:buNone/>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Two line subtitle. Make this sentence case. </a:t>
            </a:r>
            <a:r>
              <a:rPr lang="en-US" dirty="0" err="1"/>
              <a:t>Xxxxxxxxxx</a:t>
            </a:r>
            <a:r>
              <a:rPr lang="en-US" dirty="0"/>
              <a:t> </a:t>
            </a:r>
            <a:r>
              <a:rPr lang="en-US" dirty="0" err="1"/>
              <a:t>xxxxxxxxxx</a:t>
            </a:r>
            <a:r>
              <a:rPr lang="en-US" dirty="0"/>
              <a:t> </a:t>
            </a:r>
            <a:r>
              <a:rPr lang="en-US" dirty="0" err="1"/>
              <a:t>xxxxxxxxxxxx</a:t>
            </a:r>
            <a:r>
              <a:rPr lang="en-US" dirty="0"/>
              <a:t> </a:t>
            </a:r>
            <a:r>
              <a:rPr lang="en-US" dirty="0" err="1"/>
              <a:t>xxxxxxxxxxx</a:t>
            </a:r>
            <a:r>
              <a:rPr lang="en-US" dirty="0"/>
              <a:t> </a:t>
            </a:r>
            <a:r>
              <a:rPr lang="en-US" dirty="0" err="1"/>
              <a:t>xxxxxxxxxxxxx</a:t>
            </a:r>
            <a:r>
              <a:rPr lang="en-US" dirty="0"/>
              <a:t> </a:t>
            </a:r>
            <a:r>
              <a:rPr lang="en-US" dirty="0" err="1"/>
              <a:t>xxxxxxxxxxx</a:t>
            </a:r>
            <a:r>
              <a:rPr lang="en-US" dirty="0"/>
              <a:t> </a:t>
            </a:r>
            <a:r>
              <a:rPr lang="en-US" dirty="0" err="1"/>
              <a:t>xxxxxxxxxxxxxxxxx</a:t>
            </a:r>
            <a:r>
              <a:rPr lang="en-US" dirty="0"/>
              <a:t> </a:t>
            </a:r>
            <a:r>
              <a:rPr lang="en-US" dirty="0" err="1"/>
              <a:t>xxxxxxxxxxxxxxxxx</a:t>
            </a:r>
            <a:r>
              <a:rPr lang="en-US" dirty="0"/>
              <a:t> </a:t>
            </a:r>
            <a:r>
              <a:rPr lang="en-US" dirty="0" err="1"/>
              <a:t>xxxxxxxxxxxxxxxxxxxx</a:t>
            </a:r>
            <a:endParaRPr lang="en-US" dirty="0"/>
          </a:p>
        </p:txBody>
      </p:sp>
      <p:sp>
        <p:nvSpPr>
          <p:cNvPr id="23" name="Text Placeholder 33"/>
          <p:cNvSpPr>
            <a:spLocks noGrp="1"/>
          </p:cNvSpPr>
          <p:nvPr>
            <p:ph type="body" sz="quarter" idx="14" hasCustomPrompt="1"/>
          </p:nvPr>
        </p:nvSpPr>
        <p:spPr>
          <a:xfrm>
            <a:off x="481013" y="287692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4" name="Straight Connector 23"/>
          <p:cNvCxnSpPr/>
          <p:nvPr userDrawn="1"/>
        </p:nvCxnSpPr>
        <p:spPr>
          <a:xfrm>
            <a:off x="481013" y="281378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8"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9"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21"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120F591A-0100-4724-BA68-B14E1BD382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2 line long title, 2 line subtitl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1013" y="1811392"/>
            <a:ext cx="11233150" cy="969519"/>
          </a:xfrm>
          <a:prstGeom prst="rect">
            <a:avLst/>
          </a:prstGeom>
        </p:spPr>
        <p:txBody>
          <a:bodyPr wrap="square" lIns="0" rIns="90000" anchor="ctr" anchorCtr="0">
            <a:noAutofit/>
          </a:bodyPr>
          <a:lstStyle>
            <a:lvl1pPr marL="0" indent="0">
              <a:defRPr sz="2800" b="1" baseline="0">
                <a:solidFill>
                  <a:schemeClr val="accent1"/>
                </a:solidFill>
              </a:defRPr>
            </a:lvl1pPr>
          </a:lstStyle>
          <a:p>
            <a:r>
              <a:rPr lang="en-US" dirty="0"/>
              <a:t>Long report title, long report title, long report title, long report title, long report</a:t>
            </a:r>
          </a:p>
        </p:txBody>
      </p:sp>
      <p:sp>
        <p:nvSpPr>
          <p:cNvPr id="20" name="Subtitle 2"/>
          <p:cNvSpPr>
            <a:spLocks noGrp="1"/>
          </p:cNvSpPr>
          <p:nvPr>
            <p:ph type="subTitle" idx="1" hasCustomPrompt="1"/>
          </p:nvPr>
        </p:nvSpPr>
        <p:spPr>
          <a:xfrm>
            <a:off x="481013" y="2780132"/>
            <a:ext cx="11233150" cy="432000"/>
          </a:xfrm>
        </p:spPr>
        <p:txBody>
          <a:bodyPr wrap="square" lIns="0" tIns="0" rIns="0" bIns="0" anchor="t" anchorCtr="0">
            <a:noAutofit/>
          </a:bodyPr>
          <a:lstStyle>
            <a:lvl1pPr marL="0" marR="0" indent="0" algn="l" defTabSz="914400" rtl="0" eaLnBrk="1" fontAlgn="auto" latinLnBrk="0" hangingPunct="1">
              <a:lnSpc>
                <a:spcPct val="100000"/>
              </a:lnSpc>
              <a:spcBef>
                <a:spcPts val="1200"/>
              </a:spcBef>
              <a:spcAft>
                <a:spcPts val="400"/>
              </a:spcAft>
              <a:buClr>
                <a:srgbClr val="666666"/>
              </a:buClr>
              <a:buSzPct val="25000"/>
              <a:buFont typeface="Arial" pitchFamily="34" charset="0"/>
              <a:buNone/>
              <a:tabLst/>
              <a:defRPr sz="1300" b="1" baseline="0">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Two line subtitle. Make this sentence case. </a:t>
            </a:r>
            <a:r>
              <a:rPr lang="en-US" dirty="0" err="1"/>
              <a:t>Xxxxxxxxxx</a:t>
            </a:r>
            <a:r>
              <a:rPr lang="en-US" dirty="0"/>
              <a:t> </a:t>
            </a:r>
            <a:r>
              <a:rPr lang="en-US" dirty="0" err="1"/>
              <a:t>xxxxxxxxxx</a:t>
            </a:r>
            <a:r>
              <a:rPr lang="en-US" dirty="0"/>
              <a:t> </a:t>
            </a:r>
            <a:r>
              <a:rPr lang="en-US" dirty="0" err="1"/>
              <a:t>xxxxxxxxxxxx</a:t>
            </a:r>
            <a:r>
              <a:rPr lang="en-US" dirty="0"/>
              <a:t> </a:t>
            </a:r>
            <a:r>
              <a:rPr lang="en-US" dirty="0" err="1"/>
              <a:t>xxxxxxxxxxx</a:t>
            </a:r>
            <a:r>
              <a:rPr lang="en-US" dirty="0"/>
              <a:t> </a:t>
            </a:r>
            <a:r>
              <a:rPr lang="en-US" dirty="0" err="1"/>
              <a:t>xxxxxxxxxxxxx</a:t>
            </a:r>
            <a:r>
              <a:rPr lang="en-US" dirty="0"/>
              <a:t> </a:t>
            </a:r>
            <a:r>
              <a:rPr lang="en-US" dirty="0" err="1"/>
              <a:t>xxxxxxxxxxx</a:t>
            </a:r>
            <a:r>
              <a:rPr lang="en-US" dirty="0"/>
              <a:t> </a:t>
            </a:r>
            <a:r>
              <a:rPr lang="en-US" dirty="0" err="1"/>
              <a:t>xxxxxxxxxxxxxxxxx</a:t>
            </a:r>
            <a:r>
              <a:rPr lang="en-US" dirty="0"/>
              <a:t> </a:t>
            </a:r>
            <a:r>
              <a:rPr lang="en-US" dirty="0" err="1"/>
              <a:t>xxxxxxxxxxxxxxxxx</a:t>
            </a:r>
            <a:r>
              <a:rPr lang="en-US" dirty="0"/>
              <a:t> </a:t>
            </a:r>
            <a:r>
              <a:rPr lang="en-US" dirty="0" err="1"/>
              <a:t>xxxxxxxxxxxxxxxxxxxx</a:t>
            </a:r>
            <a:endParaRPr lang="en-US" dirty="0"/>
          </a:p>
        </p:txBody>
      </p:sp>
      <p:sp>
        <p:nvSpPr>
          <p:cNvPr id="23" name="Text Placeholder 33"/>
          <p:cNvSpPr>
            <a:spLocks noGrp="1"/>
          </p:cNvSpPr>
          <p:nvPr>
            <p:ph type="body" sz="quarter" idx="14" hasCustomPrompt="1"/>
          </p:nvPr>
        </p:nvSpPr>
        <p:spPr>
          <a:xfrm>
            <a:off x="481013" y="3364608"/>
            <a:ext cx="5472112" cy="246888"/>
          </a:xfrm>
        </p:spPr>
        <p:txBody>
          <a:bodyPr lIns="0">
            <a:noAutofit/>
          </a:bodyPr>
          <a:lstStyle>
            <a:lvl1pPr marL="0" indent="0">
              <a:buNone/>
              <a:defRPr sz="1200" b="0" baseline="0">
                <a:solidFill>
                  <a:srgbClr val="58595B"/>
                </a:solidFill>
              </a:defRPr>
            </a:lvl1pPr>
            <a:lvl2pPr>
              <a:buNone/>
              <a:defRPr sz="1400"/>
            </a:lvl2pPr>
            <a:lvl3pPr>
              <a:buNone/>
              <a:defRPr sz="1400"/>
            </a:lvl3pPr>
            <a:lvl4pPr>
              <a:buNone/>
              <a:defRPr sz="1400"/>
            </a:lvl4pPr>
            <a:lvl5pPr>
              <a:buNone/>
              <a:defRPr sz="1400"/>
            </a:lvl5pPr>
          </a:lstStyle>
          <a:p>
            <a:pPr lvl="0"/>
            <a:r>
              <a:rPr lang="en-US" dirty="0"/>
              <a:t>DD Month 20xx</a:t>
            </a:r>
          </a:p>
        </p:txBody>
      </p:sp>
      <p:cxnSp>
        <p:nvCxnSpPr>
          <p:cNvPr id="24" name="Straight Connector 23"/>
          <p:cNvCxnSpPr/>
          <p:nvPr userDrawn="1"/>
        </p:nvCxnSpPr>
        <p:spPr>
          <a:xfrm>
            <a:off x="481013" y="3301469"/>
            <a:ext cx="11233150" cy="0"/>
          </a:xfrm>
          <a:prstGeom prst="line">
            <a:avLst/>
          </a:prstGeom>
          <a:ln>
            <a:solidFill>
              <a:srgbClr val="58595B"/>
            </a:solidFill>
          </a:ln>
        </p:spPr>
        <p:style>
          <a:lnRef idx="1">
            <a:schemeClr val="accent1"/>
          </a:lnRef>
          <a:fillRef idx="0">
            <a:schemeClr val="accent1"/>
          </a:fillRef>
          <a:effectRef idx="0">
            <a:schemeClr val="accent1"/>
          </a:effectRef>
          <a:fontRef idx="minor">
            <a:schemeClr val="tx1"/>
          </a:fontRef>
        </p:style>
      </p:cxnSp>
      <p:sp>
        <p:nvSpPr>
          <p:cNvPr id="14" name="Line 25"/>
          <p:cNvSpPr>
            <a:spLocks noChangeShapeType="1"/>
          </p:cNvSpPr>
          <p:nvPr userDrawn="1"/>
        </p:nvSpPr>
        <p:spPr bwMode="auto">
          <a:xfrm>
            <a:off x="481013" y="1044000"/>
            <a:ext cx="11233150" cy="0"/>
          </a:xfrm>
          <a:prstGeom prst="line">
            <a:avLst/>
          </a:prstGeom>
          <a:noFill/>
          <a:ln w="6350">
            <a:solidFill>
              <a:srgbClr val="58595B"/>
            </a:solidFill>
            <a:round/>
            <a:headEnd/>
            <a:tailEnd/>
          </a:ln>
        </p:spPr>
        <p:txBody>
          <a:bodyPr/>
          <a:lstStyle/>
          <a:p>
            <a:endParaRPr lang="en-US" dirty="0"/>
          </a:p>
        </p:txBody>
      </p:sp>
      <p:sp>
        <p:nvSpPr>
          <p:cNvPr id="30" name="copyright"/>
          <p:cNvSpPr txBox="1"/>
          <p:nvPr userDrawn="1"/>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
        <p:nvSpPr>
          <p:cNvPr id="32" name="Text Placeholder 31"/>
          <p:cNvSpPr>
            <a:spLocks noGrp="1"/>
          </p:cNvSpPr>
          <p:nvPr>
            <p:ph type="body" sz="quarter" idx="13" hasCustomPrompt="1"/>
          </p:nvPr>
        </p:nvSpPr>
        <p:spPr>
          <a:xfrm>
            <a:off x="481013" y="4067174"/>
            <a:ext cx="8208862" cy="2048329"/>
          </a:xfrm>
        </p:spPr>
        <p:txBody>
          <a:bodyPr lIns="0" tIns="0" rIns="0" bIns="0" anchor="b">
            <a:noAutofit/>
          </a:bodyPr>
          <a:lstStyle>
            <a:lvl1pPr marL="0" indent="0">
              <a:lnSpc>
                <a:spcPct val="100000"/>
              </a:lnSpc>
              <a:spcBef>
                <a:spcPts val="600"/>
              </a:spcBef>
              <a:spcAft>
                <a:spcPts val="0"/>
              </a:spcAft>
              <a:buNone/>
              <a:defRPr sz="1000" b="0" baseline="0">
                <a:solidFill>
                  <a:srgbClr val="58595B"/>
                </a:solidFill>
              </a:defRPr>
            </a:lvl1pPr>
          </a:lstStyle>
          <a:p>
            <a:pPr lvl="0"/>
            <a:r>
              <a:rPr lang="en-US" dirty="0"/>
              <a:t>First and Last Name in Bold, Title, Phone Number, first.last@ihsmarkit.com</a:t>
            </a:r>
          </a:p>
        </p:txBody>
      </p:sp>
      <p:sp>
        <p:nvSpPr>
          <p:cNvPr id="16" name="Text Placeholder 29"/>
          <p:cNvSpPr>
            <a:spLocks noGrp="1"/>
          </p:cNvSpPr>
          <p:nvPr>
            <p:ph type="body" sz="quarter" idx="12" hasCustomPrompt="1"/>
          </p:nvPr>
        </p:nvSpPr>
        <p:spPr>
          <a:xfrm>
            <a:off x="6242050" y="1027340"/>
            <a:ext cx="5472113" cy="292608"/>
          </a:xfrm>
        </p:spPr>
        <p:txBody>
          <a:bodyPr wrap="none" rIns="0" anchor="b">
            <a:noAutofit/>
          </a:bodyPr>
          <a:lstStyle>
            <a:lvl1pPr marL="0" indent="0" algn="r">
              <a:buNone/>
              <a:tabLst/>
              <a:defRPr sz="1400" b="0" baseline="0">
                <a:solidFill>
                  <a:srgbClr val="58595B"/>
                </a:solidFill>
              </a:defRPr>
            </a:lvl1pPr>
          </a:lstStyle>
          <a:p>
            <a:pPr lvl="0"/>
            <a:r>
              <a:rPr lang="en-US" dirty="0"/>
              <a:t>Report Type</a:t>
            </a:r>
          </a:p>
        </p:txBody>
      </p:sp>
      <p:sp>
        <p:nvSpPr>
          <p:cNvPr id="18" name="Text Placeholder 17"/>
          <p:cNvSpPr>
            <a:spLocks noGrp="1"/>
          </p:cNvSpPr>
          <p:nvPr>
            <p:ph type="body" sz="quarter" idx="16" hasCustomPrompt="1"/>
          </p:nvPr>
        </p:nvSpPr>
        <p:spPr>
          <a:xfrm>
            <a:off x="481013" y="381000"/>
            <a:ext cx="11233150" cy="650872"/>
          </a:xfrm>
        </p:spPr>
        <p:txBody>
          <a:bodyPr anchor="b"/>
          <a:lstStyle>
            <a:lvl1pPr marL="0" indent="0">
              <a:buNone/>
              <a:defRPr sz="2100" b="1" cap="none" baseline="0">
                <a:solidFill>
                  <a:srgbClr val="58595B"/>
                </a:solidFill>
              </a:defRPr>
            </a:lvl1pPr>
          </a:lstStyle>
          <a:p>
            <a:pPr lvl="0"/>
            <a:r>
              <a:rPr lang="en-US" dirty="0"/>
              <a:t>Service Line</a:t>
            </a:r>
          </a:p>
        </p:txBody>
      </p:sp>
      <p:sp>
        <p:nvSpPr>
          <p:cNvPr id="19" name="Text Placeholder 27"/>
          <p:cNvSpPr>
            <a:spLocks noGrp="1"/>
          </p:cNvSpPr>
          <p:nvPr>
            <p:ph type="body" sz="quarter" idx="11" hasCustomPrompt="1"/>
          </p:nvPr>
        </p:nvSpPr>
        <p:spPr>
          <a:xfrm>
            <a:off x="481013" y="1586503"/>
            <a:ext cx="11233150" cy="219456"/>
          </a:xfrm>
        </p:spPr>
        <p:txBody>
          <a:bodyPr lIns="0" tIns="0" anchor="b" anchorCtr="0">
            <a:noAutofit/>
          </a:bodyPr>
          <a:lstStyle>
            <a:lvl1pPr marL="0" indent="0">
              <a:buNone/>
              <a:defRPr sz="1400" b="1">
                <a:solidFill>
                  <a:srgbClr val="58595B"/>
                </a:solidFill>
              </a:defRPr>
            </a:lvl1pPr>
          </a:lstStyle>
          <a:p>
            <a:pPr lvl="0"/>
            <a:r>
              <a:rPr lang="en-US" dirty="0"/>
              <a:t>Optional placeholder—Delete this placeholder if you aren’t using it</a:t>
            </a:r>
          </a:p>
        </p:txBody>
      </p:sp>
      <p:pic>
        <p:nvPicPr>
          <p:cNvPr id="13" name="Picture 12">
            <a:extLst>
              <a:ext uri="{FF2B5EF4-FFF2-40B4-BE49-F238E27FC236}">
                <a16:creationId xmlns:a16="http://schemas.microsoft.com/office/drawing/2014/main" id="{D6352534-4A82-4BF5-B0D8-24F6673428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2690" y="5604507"/>
            <a:ext cx="2591521" cy="704218"/>
          </a:xfrm>
          <a:prstGeom prst="rect">
            <a:avLst/>
          </a:prstGeom>
        </p:spPr>
      </p:pic>
    </p:spTree>
    <p:extLst>
      <p:ext uri="{BB962C8B-B14F-4D97-AF65-F5344CB8AC3E}">
        <p14:creationId xmlns:p14="http://schemas.microsoft.com/office/powerpoint/2010/main" val="420273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image1.png"/>
          <p:cNvPicPr>
            <a:picLocks noChangeAspect="1"/>
          </p:cNvPicPr>
          <p:nvPr/>
        </p:nvPicPr>
        <p:blipFill>
          <a:blip r:embed="rId32"/>
          <a:stretch>
            <a:fillRect/>
          </a:stretch>
        </p:blipFill>
        <p:spPr>
          <a:xfrm>
            <a:off x="755" y="0"/>
            <a:ext cx="12194420" cy="360000"/>
          </a:xfrm>
          <a:prstGeom prst="rect">
            <a:avLst/>
          </a:prstGeom>
        </p:spPr>
      </p:pic>
      <p:sp>
        <p:nvSpPr>
          <p:cNvPr id="3" name="Text Placeholder 2"/>
          <p:cNvSpPr>
            <a:spLocks noGrp="1"/>
          </p:cNvSpPr>
          <p:nvPr>
            <p:ph type="body" idx="1"/>
          </p:nvPr>
        </p:nvSpPr>
        <p:spPr>
          <a:xfrm>
            <a:off x="481013" y="1484313"/>
            <a:ext cx="11233149" cy="47529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481013" y="549275"/>
            <a:ext cx="11233150" cy="755489"/>
          </a:xfrm>
          <a:prstGeom prst="rect">
            <a:avLst/>
          </a:prstGeom>
        </p:spPr>
        <p:txBody>
          <a:bodyPr vert="horz" lIns="0" tIns="0" rIns="0" bIns="0" rtlCol="0" anchor="t">
            <a:noAutofit/>
          </a:bodyPr>
          <a:lstStyle/>
          <a:p>
            <a:r>
              <a:rPr lang="en-US"/>
              <a:t>Click to edit Master title style</a:t>
            </a:r>
            <a:endParaRPr lang="en-US" dirty="0"/>
          </a:p>
        </p:txBody>
      </p:sp>
      <p:sp>
        <p:nvSpPr>
          <p:cNvPr id="15" name="Footer Placeholder 4"/>
          <p:cNvSpPr>
            <a:spLocks noGrp="1"/>
          </p:cNvSpPr>
          <p:nvPr>
            <p:ph type="ftr" sz="quarter" idx="3"/>
          </p:nvPr>
        </p:nvSpPr>
        <p:spPr>
          <a:xfrm>
            <a:off x="6242049" y="0"/>
            <a:ext cx="5472113" cy="360000"/>
          </a:xfrm>
          <a:prstGeom prst="rect">
            <a:avLst/>
          </a:prstGeom>
        </p:spPr>
        <p:txBody>
          <a:bodyPr vert="horz" wrap="none" lIns="0" tIns="0" rIns="0" bIns="0" rtlCol="0" anchor="ctr"/>
          <a:lstStyle>
            <a:lvl1pPr algn="r">
              <a:defRPr sz="800" b="1">
                <a:solidFill>
                  <a:schemeClr val="bg1"/>
                </a:solidFill>
              </a:defRPr>
            </a:lvl1pPr>
          </a:lstStyle>
          <a:p>
            <a:r>
              <a:rPr lang="en-US" dirty="0"/>
              <a:t>IHS Markit Steel outlook | January 2020</a:t>
            </a:r>
          </a:p>
        </p:txBody>
      </p:sp>
      <p:sp>
        <p:nvSpPr>
          <p:cNvPr id="16" name="Slide Number Placeholder 5"/>
          <p:cNvSpPr>
            <a:spLocks noGrp="1"/>
          </p:cNvSpPr>
          <p:nvPr>
            <p:ph type="sldNum" sz="quarter" idx="4"/>
          </p:nvPr>
        </p:nvSpPr>
        <p:spPr>
          <a:xfrm>
            <a:off x="6225988" y="6490800"/>
            <a:ext cx="5488175" cy="367200"/>
          </a:xfrm>
          <a:prstGeom prst="rect">
            <a:avLst/>
          </a:prstGeom>
        </p:spPr>
        <p:txBody>
          <a:bodyPr vert="horz" lIns="0" tIns="0" rIns="0" bIns="0" rtlCol="0" anchor="ctr"/>
          <a:lstStyle>
            <a:lvl1pPr algn="r">
              <a:defRPr sz="800">
                <a:solidFill>
                  <a:srgbClr val="58595B"/>
                </a:solidFill>
              </a:defRPr>
            </a:lvl1pPr>
          </a:lstStyle>
          <a:p>
            <a:fld id="{24C46141-E31C-41A4-BE53-0A6DFD9041A4}" type="slidenum">
              <a:rPr lang="en-US" smtClean="0"/>
              <a:pPr/>
              <a:t>‹#›</a:t>
            </a:fld>
            <a:endParaRPr lang="en-US" dirty="0"/>
          </a:p>
        </p:txBody>
      </p:sp>
      <p:cxnSp>
        <p:nvCxnSpPr>
          <p:cNvPr id="8" name="Straight Connector 7"/>
          <p:cNvCxnSpPr/>
          <p:nvPr/>
        </p:nvCxnSpPr>
        <p:spPr>
          <a:xfrm>
            <a:off x="480963" y="6489700"/>
            <a:ext cx="11233200" cy="0"/>
          </a:xfrm>
          <a:prstGeom prst="line">
            <a:avLst/>
          </a:prstGeom>
          <a:ln w="6350">
            <a:solidFill>
              <a:srgbClr val="58595B"/>
            </a:solidFill>
          </a:ln>
        </p:spPr>
        <p:style>
          <a:lnRef idx="1">
            <a:schemeClr val="accent1"/>
          </a:lnRef>
          <a:fillRef idx="0">
            <a:schemeClr val="accent1"/>
          </a:fillRef>
          <a:effectRef idx="0">
            <a:schemeClr val="accent1"/>
          </a:effectRef>
          <a:fontRef idx="minor">
            <a:schemeClr val="tx1"/>
          </a:fontRef>
        </p:style>
      </p:cxnSp>
      <p:sp>
        <p:nvSpPr>
          <p:cNvPr id="9" name="copyright"/>
          <p:cNvSpPr txBox="1"/>
          <p:nvPr/>
        </p:nvSpPr>
        <p:spPr>
          <a:xfrm>
            <a:off x="481012" y="6489380"/>
            <a:ext cx="5472113" cy="368620"/>
          </a:xfrm>
          <a:prstGeom prst="rect">
            <a:avLst/>
          </a:prstGeom>
          <a:noFill/>
        </p:spPr>
        <p:txBody>
          <a:bodyPr wrap="none" lIns="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a:solidFill>
                  <a:srgbClr val="58595B"/>
                </a:solidFill>
                <a:latin typeface="+mn-lt"/>
              </a:rPr>
              <a:t>Confidential. © 2020 IHS Markit</a:t>
            </a:r>
            <a:r>
              <a:rPr lang="en-US" sz="800" baseline="30000" dirty="0">
                <a:solidFill>
                  <a:srgbClr val="58595B"/>
                </a:solidFill>
                <a:latin typeface="+mn-lt"/>
              </a:rPr>
              <a:t>®</a:t>
            </a:r>
            <a:r>
              <a:rPr lang="en-US" sz="800" baseline="0" dirty="0">
                <a:solidFill>
                  <a:srgbClr val="58595B"/>
                </a:solidFill>
                <a:latin typeface="+mn-lt"/>
              </a:rPr>
              <a:t>. All rights reserved.</a:t>
            </a:r>
            <a:endParaRPr lang="en-GB" sz="800" dirty="0">
              <a:solidFill>
                <a:srgbClr val="58595B"/>
              </a:solidFill>
              <a:latin typeface="+mn-lt"/>
            </a:endParaRPr>
          </a:p>
        </p:txBody>
      </p:sp>
    </p:spTree>
  </p:cSld>
  <p:clrMap bg1="lt1" tx1="dk1" bg2="lt2" tx2="dk2" accent1="accent1" accent2="accent2" accent3="accent3" accent4="accent4" accent5="accent5" accent6="accent6" hlink="hlink" folHlink="folHlink"/>
  <p:sldLayoutIdLst>
    <p:sldLayoutId id="2147483753" r:id="rId1"/>
    <p:sldLayoutId id="2147483745" r:id="rId2"/>
    <p:sldLayoutId id="2147483746" r:id="rId3"/>
    <p:sldLayoutId id="2147483754" r:id="rId4"/>
    <p:sldLayoutId id="2147483748" r:id="rId5"/>
    <p:sldLayoutId id="2147483749" r:id="rId6"/>
    <p:sldLayoutId id="2147483755" r:id="rId7"/>
    <p:sldLayoutId id="2147483751" r:id="rId8"/>
    <p:sldLayoutId id="2147483752" r:id="rId9"/>
    <p:sldLayoutId id="2147483762" r:id="rId10"/>
    <p:sldLayoutId id="2147483720" r:id="rId11"/>
    <p:sldLayoutId id="2147483761" r:id="rId12"/>
    <p:sldLayoutId id="2147483759" r:id="rId13"/>
    <p:sldLayoutId id="2147483722" r:id="rId14"/>
    <p:sldLayoutId id="2147483728" r:id="rId15"/>
    <p:sldLayoutId id="2147483730" r:id="rId16"/>
    <p:sldLayoutId id="2147483724" r:id="rId17"/>
    <p:sldLayoutId id="2147483731" r:id="rId18"/>
    <p:sldLayoutId id="2147483732" r:id="rId19"/>
    <p:sldLayoutId id="2147483733" r:id="rId20"/>
    <p:sldLayoutId id="2147483723" r:id="rId21"/>
    <p:sldLayoutId id="2147483725" r:id="rId22"/>
    <p:sldLayoutId id="2147483726" r:id="rId23"/>
    <p:sldLayoutId id="2147483765" r:id="rId24"/>
    <p:sldLayoutId id="2147483766" r:id="rId25"/>
    <p:sldLayoutId id="2147483767" r:id="rId26"/>
    <p:sldLayoutId id="2147483768" r:id="rId27"/>
    <p:sldLayoutId id="2147483769" r:id="rId28"/>
    <p:sldLayoutId id="2147483772" r:id="rId29"/>
    <p:sldLayoutId id="2147483773" r:id="rId30"/>
  </p:sldLayoutIdLst>
  <p:hf hdr="0" dt="0"/>
  <p:txStyles>
    <p:titleStyle>
      <a:lvl1pPr algn="l" defTabSz="914400" rtl="0" eaLnBrk="1" latinLnBrk="0" hangingPunct="1">
        <a:spcBef>
          <a:spcPct val="0"/>
        </a:spcBef>
        <a:buNone/>
        <a:defRPr sz="2400" b="1" kern="1200" spc="0" baseline="0">
          <a:solidFill>
            <a:schemeClr val="accent1"/>
          </a:solidFill>
          <a:latin typeface="+mj-lt"/>
          <a:ea typeface="+mj-ea"/>
          <a:cs typeface="+mj-cs"/>
        </a:defRPr>
      </a:lvl1pPr>
    </p:titleStyle>
    <p:bodyStyle>
      <a:lvl1pPr marL="177800" indent="-177800" algn="l" defTabSz="914400" rtl="0" eaLnBrk="1" latinLnBrk="0" hangingPunct="1">
        <a:spcBef>
          <a:spcPts val="600"/>
        </a:spcBef>
        <a:spcAft>
          <a:spcPts val="400"/>
        </a:spcAft>
        <a:buClrTx/>
        <a:buSzPct val="90000"/>
        <a:buFont typeface="Arial" pitchFamily="34" charset="0"/>
        <a:buChar char="•"/>
        <a:defRPr lang="en-US" sz="1200" b="0" kern="1200" baseline="0" dirty="0" smtClean="0">
          <a:solidFill>
            <a:schemeClr val="tx1"/>
          </a:solidFill>
          <a:latin typeface="+mn-lt"/>
          <a:ea typeface="+mn-ea"/>
          <a:cs typeface="+mn-cs"/>
        </a:defRPr>
      </a:lvl1pPr>
      <a:lvl2pPr marL="355600" indent="-177800"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2pPr>
      <a:lvl3pPr marL="533400"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3pPr>
      <a:lvl4pPr marL="727075"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4pPr>
      <a:lvl5pPr marL="906463" indent="-179388" algn="l" defTabSz="914400" rtl="0" eaLnBrk="1" latinLnBrk="0" hangingPunct="1">
        <a:spcBef>
          <a:spcPts val="0"/>
        </a:spcBef>
        <a:spcAft>
          <a:spcPts val="600"/>
        </a:spcAft>
        <a:buClrTx/>
        <a:buSzPct val="90000"/>
        <a:buFont typeface="Arial" pitchFamily="34" charset="0"/>
        <a:buChar char="•"/>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000" kern="1200">
          <a:solidFill>
            <a:schemeClr val="tx1"/>
          </a:solidFill>
          <a:latin typeface="+mn-lt"/>
          <a:ea typeface="+mn-ea"/>
          <a:cs typeface="+mn-cs"/>
        </a:defRPr>
      </a:lvl6pPr>
      <a:lvl7pPr marL="2743200" algn="l" defTabSz="914400" rtl="0" eaLnBrk="1" latinLnBrk="0" hangingPunct="1">
        <a:defRPr sz="1000" kern="1200">
          <a:solidFill>
            <a:schemeClr val="tx1"/>
          </a:solidFill>
          <a:latin typeface="+mn-lt"/>
          <a:ea typeface="+mn-ea"/>
          <a:cs typeface="+mn-cs"/>
        </a:defRPr>
      </a:lvl7pPr>
      <a:lvl8pPr marL="3200400" algn="l" defTabSz="914400" rtl="0" eaLnBrk="1" latinLnBrk="0" hangingPunct="1">
        <a:defRPr sz="1000" kern="1200">
          <a:solidFill>
            <a:schemeClr val="tx1"/>
          </a:solidFill>
          <a:latin typeface="+mn-lt"/>
          <a:ea typeface="+mn-ea"/>
          <a:cs typeface="+mn-cs"/>
        </a:defRPr>
      </a:lvl8pPr>
      <a:lvl9pPr marL="3657600" algn="l" defTabSz="9144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john.anton@ihsmarkit.com" TargetMode="Externa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083" y="2623928"/>
            <a:ext cx="5486400" cy="430887"/>
          </a:xfrm>
        </p:spPr>
        <p:txBody>
          <a:bodyPr/>
          <a:lstStyle/>
          <a:p>
            <a:r>
              <a:rPr lang="en-US" sz="2800" dirty="0"/>
              <a:t>The Economy and Steel in 2020 </a:t>
            </a:r>
          </a:p>
        </p:txBody>
      </p:sp>
      <p:sp>
        <p:nvSpPr>
          <p:cNvPr id="6" name="Text Placeholder 5"/>
          <p:cNvSpPr>
            <a:spLocks noGrp="1"/>
          </p:cNvSpPr>
          <p:nvPr>
            <p:ph type="body" sz="quarter" idx="11"/>
          </p:nvPr>
        </p:nvSpPr>
        <p:spPr>
          <a:xfrm>
            <a:off x="1561083" y="3350213"/>
            <a:ext cx="7166262" cy="2451953"/>
          </a:xfrm>
        </p:spPr>
        <p:txBody>
          <a:bodyPr/>
          <a:lstStyle/>
          <a:p>
            <a:r>
              <a:rPr lang="en-US" sz="1600" dirty="0"/>
              <a:t>February 7, 2020</a:t>
            </a:r>
          </a:p>
          <a:p>
            <a:endParaRPr lang="en-US" sz="1400" b="1" dirty="0">
              <a:solidFill>
                <a:schemeClr val="tx1">
                  <a:lumMod val="65000"/>
                  <a:lumOff val="35000"/>
                </a:schemeClr>
              </a:solidFill>
            </a:endParaRPr>
          </a:p>
          <a:p>
            <a:endParaRPr lang="en-US" sz="1400" b="1" dirty="0">
              <a:solidFill>
                <a:schemeClr val="tx1">
                  <a:lumMod val="65000"/>
                  <a:lumOff val="35000"/>
                </a:schemeClr>
              </a:solidFill>
            </a:endParaRPr>
          </a:p>
          <a:p>
            <a:r>
              <a:rPr lang="en-US" sz="2000" b="1" dirty="0">
                <a:solidFill>
                  <a:schemeClr val="tx1">
                    <a:lumMod val="65000"/>
                    <a:lumOff val="35000"/>
                  </a:schemeClr>
                </a:solidFill>
              </a:rPr>
              <a:t>John Anton</a:t>
            </a:r>
            <a:r>
              <a:rPr lang="en-US" sz="1400" b="1" dirty="0">
                <a:solidFill>
                  <a:schemeClr val="tx1">
                    <a:lumMod val="65000"/>
                    <a:lumOff val="35000"/>
                  </a:schemeClr>
                </a:solidFill>
              </a:rPr>
              <a:t> </a:t>
            </a:r>
          </a:p>
          <a:p>
            <a:r>
              <a:rPr lang="en-US" sz="1400" dirty="0">
                <a:solidFill>
                  <a:schemeClr val="tx1">
                    <a:lumMod val="65000"/>
                    <a:lumOff val="35000"/>
                  </a:schemeClr>
                </a:solidFill>
              </a:rPr>
              <a:t>Associate Director +1 202 481 9231 </a:t>
            </a:r>
            <a:r>
              <a:rPr lang="en-US" sz="1400" u="sng" dirty="0">
                <a:solidFill>
                  <a:srgbClr val="0070C0"/>
                </a:solidFill>
                <a:hlinkClick r:id="rId2"/>
              </a:rPr>
              <a:t>john.anton@ihsmarkit.com</a:t>
            </a:r>
            <a:endParaRPr lang="en-US" sz="1400" u="sng" dirty="0">
              <a:solidFill>
                <a:srgbClr val="0070C0"/>
              </a:solidFill>
            </a:endParaRPr>
          </a:p>
          <a:p>
            <a:pPr>
              <a:spcBef>
                <a:spcPts val="0"/>
              </a:spcBef>
            </a:pPr>
            <a:endParaRPr lang="en-US" sz="1400" dirty="0">
              <a:solidFill>
                <a:srgbClr val="0070C0"/>
              </a:solidFill>
            </a:endParaRPr>
          </a:p>
          <a:p>
            <a:pPr>
              <a:spcBef>
                <a:spcPts val="0"/>
              </a:spcBef>
            </a:pPr>
            <a:endParaRPr lang="en-US" dirty="0">
              <a:solidFill>
                <a:srgbClr val="0070C0"/>
              </a:solidFill>
            </a:endParaRPr>
          </a:p>
          <a:p>
            <a:pPr>
              <a:spcBef>
                <a:spcPts val="0"/>
              </a:spcBef>
            </a:pPr>
            <a:endParaRPr lang="en-US" dirty="0">
              <a:solidFill>
                <a:srgbClr val="0070C0"/>
              </a:solidFill>
            </a:endParaRPr>
          </a:p>
        </p:txBody>
      </p:sp>
      <p:sp>
        <p:nvSpPr>
          <p:cNvPr id="4" name="Text Placeholder 5"/>
          <p:cNvSpPr txBox="1">
            <a:spLocks/>
          </p:cNvSpPr>
          <p:nvPr/>
        </p:nvSpPr>
        <p:spPr>
          <a:xfrm>
            <a:off x="5672428" y="4120199"/>
            <a:ext cx="4715685" cy="1819922"/>
          </a:xfrm>
          <a:prstGeom prst="rect">
            <a:avLst/>
          </a:prstGeom>
        </p:spPr>
        <p:txBody>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1200" dirty="0"/>
          </a:p>
          <a:p>
            <a:endParaRPr lang="en-US" dirty="0"/>
          </a:p>
        </p:txBody>
      </p:sp>
    </p:spTree>
    <p:extLst>
      <p:ext uri="{BB962C8B-B14F-4D97-AF65-F5344CB8AC3E}">
        <p14:creationId xmlns:p14="http://schemas.microsoft.com/office/powerpoint/2010/main" val="104100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D07A-9897-45C5-9923-E2A6DA549A7B}"/>
              </a:ext>
            </a:extLst>
          </p:cNvPr>
          <p:cNvSpPr>
            <a:spLocks noGrp="1"/>
          </p:cNvSpPr>
          <p:nvPr>
            <p:ph type="title"/>
          </p:nvPr>
        </p:nvSpPr>
        <p:spPr/>
        <p:txBody>
          <a:bodyPr/>
          <a:lstStyle/>
          <a:p>
            <a:r>
              <a:rPr lang="en-US" dirty="0"/>
              <a:t>Takeaways for steel – Lock now</a:t>
            </a:r>
          </a:p>
        </p:txBody>
      </p:sp>
      <p:sp>
        <p:nvSpPr>
          <p:cNvPr id="3" name="Content Placeholder 2">
            <a:extLst>
              <a:ext uri="{FF2B5EF4-FFF2-40B4-BE49-F238E27FC236}">
                <a16:creationId xmlns:a16="http://schemas.microsoft.com/office/drawing/2014/main" id="{899944BA-56AC-47C5-9D2C-98FC72EFD4E8}"/>
              </a:ext>
            </a:extLst>
          </p:cNvPr>
          <p:cNvSpPr>
            <a:spLocks noGrp="1"/>
          </p:cNvSpPr>
          <p:nvPr>
            <p:ph idx="1"/>
          </p:nvPr>
        </p:nvSpPr>
        <p:spPr>
          <a:xfrm>
            <a:off x="624581" y="1268412"/>
            <a:ext cx="10946016" cy="4896892"/>
          </a:xfrm>
        </p:spPr>
        <p:txBody>
          <a:bodyPr/>
          <a:lstStyle/>
          <a:p>
            <a:r>
              <a:rPr lang="en-US" sz="2000" b="1" dirty="0"/>
              <a:t>We are at or past the bottom.  </a:t>
            </a:r>
          </a:p>
          <a:p>
            <a:pPr lvl="1"/>
            <a:r>
              <a:rPr lang="en-US" sz="2000" dirty="0"/>
              <a:t>Prices rise through 2020, but the uptrend is mild.</a:t>
            </a:r>
          </a:p>
          <a:p>
            <a:pPr lvl="2"/>
            <a:r>
              <a:rPr lang="en-US" sz="2000" dirty="0"/>
              <a:t>Lower average prices in 2020 than 2019</a:t>
            </a:r>
          </a:p>
          <a:p>
            <a:pPr lvl="2"/>
            <a:r>
              <a:rPr lang="en-US" sz="2000" dirty="0"/>
              <a:t>Sheet dropped back after over-rapid December-January hikes</a:t>
            </a:r>
          </a:p>
          <a:p>
            <a:pPr lvl="3"/>
            <a:r>
              <a:rPr lang="en-US" sz="2000" dirty="0"/>
              <a:t>Any big hikes will fail.</a:t>
            </a:r>
          </a:p>
          <a:p>
            <a:r>
              <a:rPr lang="en-US" sz="2000" b="1" dirty="0"/>
              <a:t>Demand is improving but spotty</a:t>
            </a:r>
          </a:p>
          <a:p>
            <a:pPr lvl="1"/>
            <a:r>
              <a:rPr lang="en-US" sz="2000" dirty="0"/>
              <a:t>It is not strong enough to create shortages or justify price hikes</a:t>
            </a:r>
          </a:p>
          <a:p>
            <a:r>
              <a:rPr lang="en-US" sz="2000" b="1" dirty="0"/>
              <a:t>Supply risk is elevated from coronavirus</a:t>
            </a:r>
          </a:p>
          <a:p>
            <a:pPr lvl="1"/>
            <a:r>
              <a:rPr lang="en-US" sz="2000" dirty="0"/>
              <a:t>Wuhan will make less steel, but also consume less steel. Which will be larger?</a:t>
            </a:r>
          </a:p>
          <a:p>
            <a:pPr lvl="1"/>
            <a:r>
              <a:rPr lang="en-US" sz="2000" dirty="0"/>
              <a:t>Certain that iron ore consumption will be off</a:t>
            </a:r>
          </a:p>
          <a:p>
            <a:r>
              <a:rPr lang="en-US" sz="2000" b="1" dirty="0"/>
              <a:t>Trade is an unknown. To be safe, plan for </a:t>
            </a:r>
            <a:r>
              <a:rPr lang="en-US" sz="2000" b="1" i="1" dirty="0"/>
              <a:t>status quo</a:t>
            </a:r>
            <a:r>
              <a:rPr lang="en-US" sz="2000" i="1" u="sng" dirty="0"/>
              <a:t> </a:t>
            </a:r>
            <a:endParaRPr lang="en-US" sz="2000" dirty="0"/>
          </a:p>
          <a:p>
            <a:pPr lvl="1"/>
            <a:r>
              <a:rPr lang="en-US" sz="2000" dirty="0"/>
              <a:t>We are planning on tariffs now lasting indefinitely</a:t>
            </a:r>
          </a:p>
          <a:p>
            <a:pPr lvl="1"/>
            <a:r>
              <a:rPr lang="en-US" sz="2000" dirty="0"/>
              <a:t>Recent expansion is a non-event, unless it is a toe in the water for more to come</a:t>
            </a:r>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34ED3EED-6700-42D6-A28E-EF1B799EAEA5}"/>
              </a:ext>
            </a:extLst>
          </p:cNvPr>
          <p:cNvSpPr>
            <a:spLocks noGrp="1"/>
          </p:cNvSpPr>
          <p:nvPr>
            <p:ph type="sldNum" sz="quarter" idx="12"/>
          </p:nvPr>
        </p:nvSpPr>
        <p:spPr>
          <a:xfrm>
            <a:off x="11295953" y="6525344"/>
            <a:ext cx="549287" cy="153888"/>
          </a:xfrm>
        </p:spPr>
        <p:txBody>
          <a:bodyPr/>
          <a:lstStyle/>
          <a:p>
            <a:fld id="{4704619B-9823-F845-874B-2390AC991BC7}" type="slidenum">
              <a:rPr lang="en-US" smtClean="0"/>
              <a:t>10</a:t>
            </a:fld>
            <a:endParaRPr lang="en-US" dirty="0"/>
          </a:p>
        </p:txBody>
      </p:sp>
    </p:spTree>
    <p:extLst>
      <p:ext uri="{BB962C8B-B14F-4D97-AF65-F5344CB8AC3E}">
        <p14:creationId xmlns:p14="http://schemas.microsoft.com/office/powerpoint/2010/main" val="420585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91C8-919B-461A-BE11-B33543EAF62B}"/>
              </a:ext>
            </a:extLst>
          </p:cNvPr>
          <p:cNvSpPr>
            <a:spLocks noGrp="1"/>
          </p:cNvSpPr>
          <p:nvPr>
            <p:ph type="title"/>
          </p:nvPr>
        </p:nvSpPr>
        <p:spPr/>
        <p:txBody>
          <a:bodyPr/>
          <a:lstStyle/>
          <a:p>
            <a:r>
              <a:rPr lang="en-US" dirty="0"/>
              <a:t>Raw materials – big 2018-19 drops, noticeable rebound in scrap</a:t>
            </a:r>
          </a:p>
        </p:txBody>
      </p:sp>
      <p:sp>
        <p:nvSpPr>
          <p:cNvPr id="4" name="Content Placeholder 3">
            <a:extLst>
              <a:ext uri="{FF2B5EF4-FFF2-40B4-BE49-F238E27FC236}">
                <a16:creationId xmlns:a16="http://schemas.microsoft.com/office/drawing/2014/main" id="{03EC55DF-97F6-42EC-9F38-C75E214D39FF}"/>
              </a:ext>
            </a:extLst>
          </p:cNvPr>
          <p:cNvSpPr>
            <a:spLocks noGrp="1"/>
          </p:cNvSpPr>
          <p:nvPr>
            <p:ph idx="11"/>
          </p:nvPr>
        </p:nvSpPr>
        <p:spPr/>
        <p:txBody>
          <a:bodyPr/>
          <a:lstStyle/>
          <a:p>
            <a:r>
              <a:rPr lang="en-US" sz="2400" dirty="0"/>
              <a:t>Raw materials retreated across 2018-2019</a:t>
            </a:r>
          </a:p>
          <a:p>
            <a:pPr lvl="1"/>
            <a:r>
              <a:rPr lang="en-US" sz="2000" dirty="0"/>
              <a:t>Make sure you get lower surcharges in 2020</a:t>
            </a:r>
          </a:p>
          <a:p>
            <a:endParaRPr lang="en-US" sz="2400" dirty="0"/>
          </a:p>
          <a:p>
            <a:r>
              <a:rPr lang="en-US" sz="2400" dirty="0"/>
              <a:t>Scrap fell too far, is now rebounding</a:t>
            </a:r>
          </a:p>
          <a:p>
            <a:pPr lvl="1"/>
            <a:r>
              <a:rPr lang="en-US" sz="2000" dirty="0"/>
              <a:t>Upside is limited</a:t>
            </a:r>
          </a:p>
          <a:p>
            <a:pPr lvl="1"/>
            <a:r>
              <a:rPr lang="en-US" sz="2000" dirty="0"/>
              <a:t>Do not let mills over-promote</a:t>
            </a:r>
          </a:p>
          <a:p>
            <a:endParaRPr lang="en-US" sz="2400" dirty="0"/>
          </a:p>
          <a:p>
            <a:r>
              <a:rPr lang="en-US" sz="2400" dirty="0"/>
              <a:t>Iron ore has only partially retreated</a:t>
            </a:r>
          </a:p>
          <a:p>
            <a:pPr lvl="1"/>
            <a:r>
              <a:rPr lang="en-US" sz="2000" dirty="0"/>
              <a:t>Fundamentals say more downside</a:t>
            </a:r>
          </a:p>
          <a:p>
            <a:pPr lvl="1"/>
            <a:r>
              <a:rPr lang="en-US" sz="2000" dirty="0"/>
              <a:t>Temporary stability as Chinese mills restock</a:t>
            </a:r>
          </a:p>
          <a:p>
            <a:endParaRPr lang="en-US" sz="2400" dirty="0"/>
          </a:p>
        </p:txBody>
      </p:sp>
      <p:sp>
        <p:nvSpPr>
          <p:cNvPr id="7" name="Slide Number Placeholder 6">
            <a:extLst>
              <a:ext uri="{FF2B5EF4-FFF2-40B4-BE49-F238E27FC236}">
                <a16:creationId xmlns:a16="http://schemas.microsoft.com/office/drawing/2014/main" id="{6CDD20EA-3693-45B4-A83E-9141CFCBFA1E}"/>
              </a:ext>
            </a:extLst>
          </p:cNvPr>
          <p:cNvSpPr>
            <a:spLocks noGrp="1"/>
          </p:cNvSpPr>
          <p:nvPr>
            <p:ph type="sldNum" sz="quarter" idx="4"/>
          </p:nvPr>
        </p:nvSpPr>
        <p:spPr/>
        <p:txBody>
          <a:bodyPr/>
          <a:lstStyle/>
          <a:p>
            <a:fld id="{24C46141-E31C-41A4-BE53-0A6DFD9041A4}" type="slidenum">
              <a:rPr lang="en-US" smtClean="0"/>
              <a:pPr/>
              <a:t>11</a:t>
            </a:fld>
            <a:endParaRPr lang="en-US" dirty="0"/>
          </a:p>
        </p:txBody>
      </p:sp>
      <p:graphicFrame>
        <p:nvGraphicFramePr>
          <p:cNvPr id="8" name="Content Placeholder 7">
            <a:extLst>
              <a:ext uri="{FF2B5EF4-FFF2-40B4-BE49-F238E27FC236}">
                <a16:creationId xmlns:a16="http://schemas.microsoft.com/office/drawing/2014/main" id="{4F0C5EDC-B0C5-4501-9D7A-E6D659713800}"/>
              </a:ext>
            </a:extLst>
          </p:cNvPr>
          <p:cNvGraphicFramePr>
            <a:graphicFrameLocks noGrp="1"/>
          </p:cNvGraphicFramePr>
          <p:nvPr>
            <p:ph idx="1"/>
            <p:extLst>
              <p:ext uri="{D42A27DB-BD31-4B8C-83A1-F6EECF244321}">
                <p14:modId xmlns:p14="http://schemas.microsoft.com/office/powerpoint/2010/main" val="2675454011"/>
              </p:ext>
            </p:extLst>
          </p:nvPr>
        </p:nvGraphicFramePr>
        <p:xfrm>
          <a:off x="481013" y="1484313"/>
          <a:ext cx="5472112"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131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B8DF-DEF0-47A8-83E4-01AD0D48D17C}"/>
              </a:ext>
            </a:extLst>
          </p:cNvPr>
          <p:cNvSpPr>
            <a:spLocks noGrp="1"/>
          </p:cNvSpPr>
          <p:nvPr>
            <p:ph type="title"/>
          </p:nvPr>
        </p:nvSpPr>
        <p:spPr/>
        <p:txBody>
          <a:bodyPr/>
          <a:lstStyle/>
          <a:p>
            <a:r>
              <a:rPr lang="en-US" dirty="0"/>
              <a:t>Sheet – Now is the time to buy</a:t>
            </a:r>
          </a:p>
        </p:txBody>
      </p:sp>
      <p:sp>
        <p:nvSpPr>
          <p:cNvPr id="4" name="Content Placeholder 3">
            <a:extLst>
              <a:ext uri="{FF2B5EF4-FFF2-40B4-BE49-F238E27FC236}">
                <a16:creationId xmlns:a16="http://schemas.microsoft.com/office/drawing/2014/main" id="{0482291B-106A-4818-AB64-5E04EE7B76AA}"/>
              </a:ext>
            </a:extLst>
          </p:cNvPr>
          <p:cNvSpPr>
            <a:spLocks noGrp="1"/>
          </p:cNvSpPr>
          <p:nvPr>
            <p:ph idx="11"/>
          </p:nvPr>
        </p:nvSpPr>
        <p:spPr/>
        <p:txBody>
          <a:bodyPr/>
          <a:lstStyle/>
          <a:p>
            <a:r>
              <a:rPr lang="en-US" sz="2400" b="1" dirty="0"/>
              <a:t>Buy sheet now</a:t>
            </a:r>
          </a:p>
          <a:p>
            <a:pPr lvl="1"/>
            <a:r>
              <a:rPr lang="en-US" sz="2000" dirty="0"/>
              <a:t>Sheet is the easiest product to give advice on</a:t>
            </a:r>
          </a:p>
          <a:p>
            <a:pPr lvl="1"/>
            <a:r>
              <a:rPr lang="en-US" sz="2000" dirty="0"/>
              <a:t>Prices starting to rise after sharp 2019 declines</a:t>
            </a:r>
          </a:p>
          <a:p>
            <a:pPr lvl="1"/>
            <a:r>
              <a:rPr lang="en-US" sz="2000" dirty="0"/>
              <a:t>Upside is limited but clear</a:t>
            </a:r>
          </a:p>
          <a:p>
            <a:pPr lvl="1"/>
            <a:r>
              <a:rPr lang="en-US" sz="2000" dirty="0"/>
              <a:t>Consumption is low, but so is inventory</a:t>
            </a:r>
          </a:p>
          <a:p>
            <a:pPr lvl="2"/>
            <a:r>
              <a:rPr lang="en-US" sz="2000" dirty="0"/>
              <a:t>So there is bounce risk despite weak demand</a:t>
            </a:r>
          </a:p>
          <a:p>
            <a:r>
              <a:rPr lang="en-US" sz="2000" dirty="0"/>
              <a:t>US and Chinese mills are leading the rebound, but there are stirrings in Europe and India</a:t>
            </a:r>
          </a:p>
          <a:p>
            <a:endParaRPr lang="en-US" sz="2000" dirty="0"/>
          </a:p>
          <a:p>
            <a:pPr marL="0" indent="0">
              <a:buNone/>
            </a:pPr>
            <a:r>
              <a:rPr lang="en-US" sz="2000" dirty="0"/>
              <a:t>.</a:t>
            </a:r>
          </a:p>
        </p:txBody>
      </p:sp>
      <p:sp>
        <p:nvSpPr>
          <p:cNvPr id="7" name="Slide Number Placeholder 6">
            <a:extLst>
              <a:ext uri="{FF2B5EF4-FFF2-40B4-BE49-F238E27FC236}">
                <a16:creationId xmlns:a16="http://schemas.microsoft.com/office/drawing/2014/main" id="{10BF1C79-8237-4DA9-BC94-3526F3A6ED43}"/>
              </a:ext>
            </a:extLst>
          </p:cNvPr>
          <p:cNvSpPr>
            <a:spLocks noGrp="1"/>
          </p:cNvSpPr>
          <p:nvPr>
            <p:ph type="sldNum" sz="quarter" idx="4"/>
          </p:nvPr>
        </p:nvSpPr>
        <p:spPr/>
        <p:txBody>
          <a:bodyPr/>
          <a:lstStyle/>
          <a:p>
            <a:fld id="{24C46141-E31C-41A4-BE53-0A6DFD9041A4}" type="slidenum">
              <a:rPr lang="en-US" smtClean="0"/>
              <a:pPr/>
              <a:t>12</a:t>
            </a:fld>
            <a:endParaRPr lang="en-US" dirty="0"/>
          </a:p>
        </p:txBody>
      </p:sp>
      <p:graphicFrame>
        <p:nvGraphicFramePr>
          <p:cNvPr id="8" name="Content Placeholder 7">
            <a:extLst>
              <a:ext uri="{FF2B5EF4-FFF2-40B4-BE49-F238E27FC236}">
                <a16:creationId xmlns:a16="http://schemas.microsoft.com/office/drawing/2014/main" id="{EFCA756C-100E-4394-A9A0-45797B19C35B}"/>
              </a:ext>
            </a:extLst>
          </p:cNvPr>
          <p:cNvGraphicFramePr>
            <a:graphicFrameLocks noGrp="1"/>
          </p:cNvGraphicFramePr>
          <p:nvPr>
            <p:ph idx="1"/>
            <p:extLst>
              <p:ext uri="{D42A27DB-BD31-4B8C-83A1-F6EECF244321}">
                <p14:modId xmlns:p14="http://schemas.microsoft.com/office/powerpoint/2010/main" val="1411328629"/>
              </p:ext>
            </p:extLst>
          </p:nvPr>
        </p:nvGraphicFramePr>
        <p:xfrm>
          <a:off x="481013" y="1484313"/>
          <a:ext cx="5472112"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1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B8DF-DEF0-47A8-83E4-01AD0D48D17C}"/>
              </a:ext>
            </a:extLst>
          </p:cNvPr>
          <p:cNvSpPr>
            <a:spLocks noGrp="1"/>
          </p:cNvSpPr>
          <p:nvPr>
            <p:ph type="title"/>
          </p:nvPr>
        </p:nvSpPr>
        <p:spPr/>
        <p:txBody>
          <a:bodyPr/>
          <a:lstStyle/>
          <a:p>
            <a:r>
              <a:rPr lang="en-US" dirty="0"/>
              <a:t>Bar more stable in North America; ROW same cycle</a:t>
            </a:r>
          </a:p>
        </p:txBody>
      </p:sp>
      <p:sp>
        <p:nvSpPr>
          <p:cNvPr id="4" name="Content Placeholder 3">
            <a:extLst>
              <a:ext uri="{FF2B5EF4-FFF2-40B4-BE49-F238E27FC236}">
                <a16:creationId xmlns:a16="http://schemas.microsoft.com/office/drawing/2014/main" id="{0482291B-106A-4818-AB64-5E04EE7B76AA}"/>
              </a:ext>
            </a:extLst>
          </p:cNvPr>
          <p:cNvSpPr>
            <a:spLocks noGrp="1"/>
          </p:cNvSpPr>
          <p:nvPr>
            <p:ph idx="11"/>
          </p:nvPr>
        </p:nvSpPr>
        <p:spPr/>
        <p:txBody>
          <a:bodyPr/>
          <a:lstStyle/>
          <a:p>
            <a:r>
              <a:rPr lang="en-US" sz="2200" b="1" dirty="0"/>
              <a:t>Long products never jumped like flats, so less downside pressure</a:t>
            </a:r>
          </a:p>
          <a:p>
            <a:pPr lvl="1"/>
            <a:r>
              <a:rPr lang="en-US" sz="1800" dirty="0"/>
              <a:t>US prices remain about 25% to 30% above Europe</a:t>
            </a:r>
          </a:p>
          <a:p>
            <a:pPr lvl="1"/>
            <a:r>
              <a:rPr lang="en-US" sz="1800" dirty="0"/>
              <a:t>Just covers the Section 232 tariff</a:t>
            </a:r>
          </a:p>
          <a:p>
            <a:endParaRPr lang="en-US" sz="2200" b="1" dirty="0"/>
          </a:p>
          <a:p>
            <a:r>
              <a:rPr lang="en-US" sz="2200" b="1" dirty="0"/>
              <a:t>Prices are unsettled. Hard to pick up a clear trend</a:t>
            </a:r>
          </a:p>
          <a:p>
            <a:endParaRPr lang="en-US" sz="2200" b="1" dirty="0"/>
          </a:p>
          <a:p>
            <a:r>
              <a:rPr lang="en-US" sz="2200" b="1" dirty="0"/>
              <a:t>Next moves likely up on the December-January scrap surcharges</a:t>
            </a:r>
          </a:p>
          <a:p>
            <a:pPr lvl="1"/>
            <a:r>
              <a:rPr lang="en-US" sz="1800" dirty="0"/>
              <a:t>But scrap is crashing this week</a:t>
            </a:r>
          </a:p>
        </p:txBody>
      </p:sp>
      <p:sp>
        <p:nvSpPr>
          <p:cNvPr id="7" name="Slide Number Placeholder 6">
            <a:extLst>
              <a:ext uri="{FF2B5EF4-FFF2-40B4-BE49-F238E27FC236}">
                <a16:creationId xmlns:a16="http://schemas.microsoft.com/office/drawing/2014/main" id="{10BF1C79-8237-4DA9-BC94-3526F3A6ED43}"/>
              </a:ext>
            </a:extLst>
          </p:cNvPr>
          <p:cNvSpPr>
            <a:spLocks noGrp="1"/>
          </p:cNvSpPr>
          <p:nvPr>
            <p:ph type="sldNum" sz="quarter" idx="4"/>
          </p:nvPr>
        </p:nvSpPr>
        <p:spPr/>
        <p:txBody>
          <a:bodyPr/>
          <a:lstStyle/>
          <a:p>
            <a:fld id="{24C46141-E31C-41A4-BE53-0A6DFD9041A4}" type="slidenum">
              <a:rPr lang="en-US" smtClean="0"/>
              <a:pPr/>
              <a:t>13</a:t>
            </a:fld>
            <a:endParaRPr lang="en-US" dirty="0"/>
          </a:p>
        </p:txBody>
      </p:sp>
      <p:graphicFrame>
        <p:nvGraphicFramePr>
          <p:cNvPr id="10" name="Content Placeholder 9">
            <a:extLst>
              <a:ext uri="{FF2B5EF4-FFF2-40B4-BE49-F238E27FC236}">
                <a16:creationId xmlns:a16="http://schemas.microsoft.com/office/drawing/2014/main" id="{5E9A08FB-B8BB-414C-8650-D9702F206E56}"/>
              </a:ext>
            </a:extLst>
          </p:cNvPr>
          <p:cNvGraphicFramePr>
            <a:graphicFrameLocks noGrp="1"/>
          </p:cNvGraphicFramePr>
          <p:nvPr>
            <p:ph idx="1"/>
            <p:extLst>
              <p:ext uri="{D42A27DB-BD31-4B8C-83A1-F6EECF244321}">
                <p14:modId xmlns:p14="http://schemas.microsoft.com/office/powerpoint/2010/main" val="2362481837"/>
              </p:ext>
            </p:extLst>
          </p:nvPr>
        </p:nvGraphicFramePr>
        <p:xfrm>
          <a:off x="481013" y="1484313"/>
          <a:ext cx="5472112" cy="4752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655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76B0-D820-432A-BB00-95E6B93850F5}"/>
              </a:ext>
            </a:extLst>
          </p:cNvPr>
          <p:cNvSpPr>
            <a:spLocks noGrp="1"/>
          </p:cNvSpPr>
          <p:nvPr>
            <p:ph type="title"/>
          </p:nvPr>
        </p:nvSpPr>
        <p:spPr/>
        <p:txBody>
          <a:bodyPr/>
          <a:lstStyle/>
          <a:p>
            <a:r>
              <a:rPr lang="en-US" dirty="0"/>
              <a:t>Risks to the forecast</a:t>
            </a:r>
          </a:p>
        </p:txBody>
      </p:sp>
      <p:sp>
        <p:nvSpPr>
          <p:cNvPr id="3" name="Content Placeholder 2">
            <a:extLst>
              <a:ext uri="{FF2B5EF4-FFF2-40B4-BE49-F238E27FC236}">
                <a16:creationId xmlns:a16="http://schemas.microsoft.com/office/drawing/2014/main" id="{BC1AA756-EDEC-4E5E-B120-404B8309E050}"/>
              </a:ext>
            </a:extLst>
          </p:cNvPr>
          <p:cNvSpPr>
            <a:spLocks noGrp="1"/>
          </p:cNvSpPr>
          <p:nvPr>
            <p:ph idx="1"/>
          </p:nvPr>
        </p:nvSpPr>
        <p:spPr/>
        <p:txBody>
          <a:bodyPr/>
          <a:lstStyle/>
          <a:p>
            <a:r>
              <a:rPr lang="en-US" sz="2000" dirty="0"/>
              <a:t>Tropical Cyclone Damien</a:t>
            </a:r>
          </a:p>
          <a:p>
            <a:pPr lvl="1"/>
            <a:r>
              <a:rPr lang="en-US" sz="1900" dirty="0"/>
              <a:t>Cyclones are the biggest known-unknown for steel, bar nothing</a:t>
            </a:r>
          </a:p>
          <a:p>
            <a:pPr lvl="1"/>
            <a:r>
              <a:rPr lang="en-US" sz="1900" dirty="0"/>
              <a:t>2008 – prices went from $600 to $1200 and cyclones were the only real reason</a:t>
            </a:r>
          </a:p>
          <a:p>
            <a:pPr lvl="1"/>
            <a:r>
              <a:rPr lang="en-US" sz="1900" dirty="0"/>
              <a:t>Damien is big and on a dangerous path.</a:t>
            </a:r>
          </a:p>
          <a:p>
            <a:pPr lvl="2"/>
            <a:r>
              <a:rPr lang="en-US" sz="1900" dirty="0"/>
              <a:t>Certain delay in shipments from Port Hedland</a:t>
            </a:r>
          </a:p>
          <a:p>
            <a:pPr lvl="2"/>
            <a:r>
              <a:rPr lang="en-US" sz="1900" dirty="0"/>
              <a:t>Uncertain damage to mines, rail, and roads</a:t>
            </a:r>
          </a:p>
          <a:p>
            <a:r>
              <a:rPr lang="en-US" sz="2000" dirty="0"/>
              <a:t>Demand is weaker than expected</a:t>
            </a:r>
          </a:p>
          <a:p>
            <a:pPr lvl="1"/>
            <a:r>
              <a:rPr lang="en-US" sz="1900" dirty="0"/>
              <a:t>East Asia from C virus</a:t>
            </a:r>
          </a:p>
          <a:p>
            <a:pPr lvl="1"/>
            <a:r>
              <a:rPr lang="en-US" sz="1900" dirty="0"/>
              <a:t>USA and Europe from</a:t>
            </a:r>
          </a:p>
          <a:p>
            <a:pPr lvl="2"/>
            <a:r>
              <a:rPr lang="en-US" sz="1900" dirty="0"/>
              <a:t>Disrupted supply chains</a:t>
            </a:r>
          </a:p>
          <a:p>
            <a:pPr lvl="2"/>
            <a:r>
              <a:rPr lang="en-US" sz="1900" dirty="0"/>
              <a:t>General economic malaise</a:t>
            </a:r>
          </a:p>
        </p:txBody>
      </p:sp>
      <p:sp>
        <p:nvSpPr>
          <p:cNvPr id="4" name="Slide Number Placeholder 3">
            <a:extLst>
              <a:ext uri="{FF2B5EF4-FFF2-40B4-BE49-F238E27FC236}">
                <a16:creationId xmlns:a16="http://schemas.microsoft.com/office/drawing/2014/main" id="{BD92B6D4-A96C-42C1-8B6C-C495708DC117}"/>
              </a:ext>
            </a:extLst>
          </p:cNvPr>
          <p:cNvSpPr>
            <a:spLocks noGrp="1"/>
          </p:cNvSpPr>
          <p:nvPr>
            <p:ph type="sldNum" sz="quarter" idx="12"/>
          </p:nvPr>
        </p:nvSpPr>
        <p:spPr/>
        <p:txBody>
          <a:bodyPr/>
          <a:lstStyle/>
          <a:p>
            <a:fld id="{4704619B-9823-F845-874B-2390AC991BC7}" type="slidenum">
              <a:rPr lang="en-US" smtClean="0"/>
              <a:t>14</a:t>
            </a:fld>
            <a:endParaRPr lang="en-US" dirty="0"/>
          </a:p>
        </p:txBody>
      </p:sp>
      <p:sp>
        <p:nvSpPr>
          <p:cNvPr id="5" name="Text Placeholder 4">
            <a:extLst>
              <a:ext uri="{FF2B5EF4-FFF2-40B4-BE49-F238E27FC236}">
                <a16:creationId xmlns:a16="http://schemas.microsoft.com/office/drawing/2014/main" id="{C7644919-15F6-4C8B-8CC4-BB318F9F2F0B}"/>
              </a:ext>
            </a:extLst>
          </p:cNvPr>
          <p:cNvSpPr>
            <a:spLocks noGrp="1"/>
          </p:cNvSpPr>
          <p:nvPr>
            <p:ph type="body" sz="quarter" idx="13"/>
          </p:nvPr>
        </p:nvSpPr>
        <p:spPr>
          <a:xfrm>
            <a:off x="624581" y="1196752"/>
            <a:ext cx="10946016" cy="369332"/>
          </a:xfrm>
        </p:spPr>
        <p:txBody>
          <a:bodyPr/>
          <a:lstStyle/>
          <a:p>
            <a:r>
              <a:rPr lang="en-US" sz="2400" dirty="0"/>
              <a:t>Most line up to the downside</a:t>
            </a:r>
          </a:p>
        </p:txBody>
      </p:sp>
    </p:spTree>
    <p:extLst>
      <p:ext uri="{BB962C8B-B14F-4D97-AF65-F5344CB8AC3E}">
        <p14:creationId xmlns:p14="http://schemas.microsoft.com/office/powerpoint/2010/main" val="121728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a:extLst>
              <a:ext uri="{FF2B5EF4-FFF2-40B4-BE49-F238E27FC236}">
                <a16:creationId xmlns:a16="http://schemas.microsoft.com/office/drawing/2014/main" id="{A046074C-5279-4AE0-A536-0AFAC2719CCB}"/>
              </a:ext>
            </a:extLst>
          </p:cNvPr>
          <p:cNvPicPr>
            <a:picLocks noGrp="1" noChangeAspect="1"/>
          </p:cNvPicPr>
          <p:nvPr>
            <p:ph idx="1"/>
          </p:nvPr>
        </p:nvPicPr>
        <p:blipFill rotWithShape="1">
          <a:blip r:embed="rId2"/>
          <a:srcRect l="18971" t="19719" r="35831" b="-441"/>
          <a:stretch/>
        </p:blipFill>
        <p:spPr>
          <a:xfrm>
            <a:off x="2465489" y="1457879"/>
            <a:ext cx="6336703" cy="4932159"/>
          </a:xfrm>
          <a:prstGeom prst="rect">
            <a:avLst/>
          </a:prstGeom>
        </p:spPr>
      </p:pic>
      <p:sp>
        <p:nvSpPr>
          <p:cNvPr id="2" name="Title 1">
            <a:extLst>
              <a:ext uri="{FF2B5EF4-FFF2-40B4-BE49-F238E27FC236}">
                <a16:creationId xmlns:a16="http://schemas.microsoft.com/office/drawing/2014/main" id="{E1A67B7D-958A-4730-9305-8A8F973F8F93}"/>
              </a:ext>
            </a:extLst>
          </p:cNvPr>
          <p:cNvSpPr>
            <a:spLocks noGrp="1"/>
          </p:cNvSpPr>
          <p:nvPr>
            <p:ph type="title"/>
          </p:nvPr>
        </p:nvSpPr>
        <p:spPr/>
        <p:txBody>
          <a:bodyPr/>
          <a:lstStyle/>
          <a:p>
            <a:r>
              <a:rPr lang="en-US" dirty="0"/>
              <a:t>Stay up-to-date on tariffs with IHS Markit</a:t>
            </a:r>
          </a:p>
        </p:txBody>
      </p:sp>
      <p:sp>
        <p:nvSpPr>
          <p:cNvPr id="4" name="Slide Number Placeholder 3">
            <a:extLst>
              <a:ext uri="{FF2B5EF4-FFF2-40B4-BE49-F238E27FC236}">
                <a16:creationId xmlns:a16="http://schemas.microsoft.com/office/drawing/2014/main" id="{01CDCADD-CD5E-4EB6-83EC-73569B95FE5E}"/>
              </a:ext>
            </a:extLst>
          </p:cNvPr>
          <p:cNvSpPr>
            <a:spLocks noGrp="1"/>
          </p:cNvSpPr>
          <p:nvPr>
            <p:ph type="sldNum" sz="quarter" idx="10"/>
          </p:nvPr>
        </p:nvSpPr>
        <p:spPr/>
        <p:txBody>
          <a:bodyPr/>
          <a:lstStyle/>
          <a:p>
            <a:fld id="{C1654822-CBA3-4BDF-80A9-3FE33B17E59A}" type="slidenum">
              <a:rPr lang="en-US" smtClean="0"/>
              <a:pPr/>
              <a:t>15</a:t>
            </a:fld>
            <a:endParaRPr lang="en-US" dirty="0"/>
          </a:p>
        </p:txBody>
      </p:sp>
      <p:sp>
        <p:nvSpPr>
          <p:cNvPr id="8" name="Oval 7">
            <a:extLst>
              <a:ext uri="{FF2B5EF4-FFF2-40B4-BE49-F238E27FC236}">
                <a16:creationId xmlns:a16="http://schemas.microsoft.com/office/drawing/2014/main" id="{18D71C47-4F34-4CF7-B5E0-AFD207C6598A}"/>
              </a:ext>
            </a:extLst>
          </p:cNvPr>
          <p:cNvSpPr/>
          <p:nvPr/>
        </p:nvSpPr>
        <p:spPr>
          <a:xfrm>
            <a:off x="1989613" y="3774876"/>
            <a:ext cx="8213249" cy="28225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0" dirty="0">
              <a:solidFill>
                <a:schemeClr val="bg1"/>
              </a:solidFill>
            </a:endParaRPr>
          </a:p>
        </p:txBody>
      </p:sp>
      <p:sp>
        <p:nvSpPr>
          <p:cNvPr id="9" name="Rectangle: Rounded Corners 8">
            <a:extLst>
              <a:ext uri="{FF2B5EF4-FFF2-40B4-BE49-F238E27FC236}">
                <a16:creationId xmlns:a16="http://schemas.microsoft.com/office/drawing/2014/main" id="{BB4BA05D-E44B-4C36-BF32-D961792EE6BE}"/>
              </a:ext>
            </a:extLst>
          </p:cNvPr>
          <p:cNvSpPr/>
          <p:nvPr/>
        </p:nvSpPr>
        <p:spPr>
          <a:xfrm>
            <a:off x="2465489" y="3203798"/>
            <a:ext cx="6440411" cy="1593354"/>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spc="20" dirty="0">
              <a:solidFill>
                <a:schemeClr val="bg1"/>
              </a:solidFill>
            </a:endParaRPr>
          </a:p>
        </p:txBody>
      </p:sp>
      <p:sp>
        <p:nvSpPr>
          <p:cNvPr id="10" name="TextBox 9">
            <a:extLst>
              <a:ext uri="{FF2B5EF4-FFF2-40B4-BE49-F238E27FC236}">
                <a16:creationId xmlns:a16="http://schemas.microsoft.com/office/drawing/2014/main" id="{5FA97ADB-82A4-4632-9122-BBEF425E664A}"/>
              </a:ext>
            </a:extLst>
          </p:cNvPr>
          <p:cNvSpPr txBox="1"/>
          <p:nvPr/>
        </p:nvSpPr>
        <p:spPr>
          <a:xfrm>
            <a:off x="6141870" y="1127797"/>
            <a:ext cx="3772599" cy="523220"/>
          </a:xfrm>
          <a:prstGeom prst="rect">
            <a:avLst/>
          </a:prstGeom>
          <a:noFill/>
        </p:spPr>
        <p:txBody>
          <a:bodyPr wrap="square" lIns="72000" rIns="72000" rtlCol="0">
            <a:spAutoFit/>
          </a:bodyPr>
          <a:lstStyle/>
          <a:p>
            <a:pPr algn="ctr"/>
            <a:r>
              <a:rPr lang="en-US" b="1" dirty="0">
                <a:solidFill>
                  <a:schemeClr val="accent1"/>
                </a:solidFill>
              </a:rPr>
              <a:t>Go to connect.ihs.com and login with your username and password</a:t>
            </a:r>
          </a:p>
        </p:txBody>
      </p:sp>
    </p:spTree>
    <p:extLst>
      <p:ext uri="{BB962C8B-B14F-4D97-AF65-F5344CB8AC3E}">
        <p14:creationId xmlns:p14="http://schemas.microsoft.com/office/powerpoint/2010/main" val="31721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723063" y="0"/>
            <a:ext cx="5472112" cy="360363"/>
          </a:xfrm>
        </p:spPr>
        <p:txBody>
          <a:bodyPr/>
          <a:lstStyle/>
          <a:p>
            <a:r>
              <a:rPr lang="en-US" dirty="0"/>
              <a:t>IHS Markit Steel outlook | January 2020</a:t>
            </a:r>
          </a:p>
        </p:txBody>
      </p:sp>
    </p:spTree>
    <p:extLst>
      <p:ext uri="{BB962C8B-B14F-4D97-AF65-F5344CB8AC3E}">
        <p14:creationId xmlns:p14="http://schemas.microsoft.com/office/powerpoint/2010/main" val="359175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ED07-670D-4AF6-B41F-8D27FE4E89DF}"/>
              </a:ext>
            </a:extLst>
          </p:cNvPr>
          <p:cNvSpPr>
            <a:spLocks noGrp="1"/>
          </p:cNvSpPr>
          <p:nvPr>
            <p:ph type="title"/>
          </p:nvPr>
        </p:nvSpPr>
        <p:spPr/>
        <p:txBody>
          <a:bodyPr/>
          <a:lstStyle/>
          <a:p>
            <a:r>
              <a:rPr lang="en-US" dirty="0">
                <a:latin typeface="+mn-lt"/>
                <a:ea typeface="Verdana" panose="020B0604030504040204" pitchFamily="34" charset="0"/>
                <a:cs typeface="Verdana" panose="020B0604030504040204" pitchFamily="34" charset="0"/>
              </a:rPr>
              <a:t>Overview</a:t>
            </a:r>
          </a:p>
        </p:txBody>
      </p:sp>
      <p:sp>
        <p:nvSpPr>
          <p:cNvPr id="3" name="Content Placeholder 2">
            <a:extLst>
              <a:ext uri="{FF2B5EF4-FFF2-40B4-BE49-F238E27FC236}">
                <a16:creationId xmlns:a16="http://schemas.microsoft.com/office/drawing/2014/main" id="{CC195A56-49F1-451A-B0EA-91D763830DCE}"/>
              </a:ext>
            </a:extLst>
          </p:cNvPr>
          <p:cNvSpPr>
            <a:spLocks noGrp="1"/>
          </p:cNvSpPr>
          <p:nvPr>
            <p:ph sz="half" idx="1"/>
          </p:nvPr>
        </p:nvSpPr>
        <p:spPr>
          <a:xfrm>
            <a:off x="768996" y="1484785"/>
            <a:ext cx="5683864" cy="4592167"/>
          </a:xfrm>
        </p:spPr>
        <p:txBody>
          <a:bodyPr/>
          <a:lstStyle/>
          <a:p>
            <a:pPr>
              <a:spcAft>
                <a:spcPts val="600"/>
              </a:spcAft>
            </a:pPr>
            <a:r>
              <a:rPr lang="en-US" sz="1800" dirty="0">
                <a:ea typeface="Verdana" panose="020B0604030504040204" pitchFamily="34" charset="0"/>
                <a:cs typeface="Verdana" panose="020B0604030504040204" pitchFamily="34" charset="0"/>
              </a:rPr>
              <a:t>No global recession, but weak growth</a:t>
            </a:r>
          </a:p>
          <a:p>
            <a:pPr lvl="1">
              <a:spcBef>
                <a:spcPts val="600"/>
              </a:spcBef>
            </a:pPr>
            <a:r>
              <a:rPr lang="en-US" sz="1600" dirty="0">
                <a:ea typeface="Verdana" panose="020B0604030504040204" pitchFamily="34" charset="0"/>
                <a:cs typeface="Verdana" panose="020B0604030504040204" pitchFamily="34" charset="0"/>
              </a:rPr>
              <a:t>US growth will trend around 2.0%</a:t>
            </a:r>
          </a:p>
          <a:p>
            <a:pPr lvl="1">
              <a:spcBef>
                <a:spcPts val="600"/>
              </a:spcBef>
            </a:pPr>
            <a:r>
              <a:rPr lang="en-US" sz="1600" dirty="0">
                <a:ea typeface="Verdana" panose="020B0604030504040204" pitchFamily="34" charset="0"/>
                <a:cs typeface="Verdana" panose="020B0604030504040204" pitchFamily="34" charset="0"/>
              </a:rPr>
              <a:t>Boeing 737 production halt will lower GDP growth by as much as 0.5 percentage point in Q1</a:t>
            </a:r>
          </a:p>
          <a:p>
            <a:pPr lvl="1">
              <a:spcBef>
                <a:spcPts val="600"/>
              </a:spcBef>
            </a:pPr>
            <a:r>
              <a:rPr lang="en-US" sz="1600" dirty="0">
                <a:ea typeface="Verdana" panose="020B0604030504040204" pitchFamily="34" charset="0"/>
                <a:cs typeface="Verdana" panose="020B0604030504040204" pitchFamily="34" charset="0"/>
              </a:rPr>
              <a:t>Fed will remain on hold; other central banks will ease more</a:t>
            </a:r>
          </a:p>
          <a:p>
            <a:pPr>
              <a:spcAft>
                <a:spcPts val="600"/>
              </a:spcAft>
            </a:pPr>
            <a:r>
              <a:rPr lang="en-US" sz="1800" dirty="0">
                <a:ea typeface="Verdana" panose="020B0604030504040204" pitchFamily="34" charset="0"/>
                <a:cs typeface="Verdana" panose="020B0604030504040204" pitchFamily="34" charset="0"/>
              </a:rPr>
              <a:t>US$ will remain strong</a:t>
            </a:r>
          </a:p>
          <a:p>
            <a:pPr lvl="1">
              <a:spcBef>
                <a:spcPts val="600"/>
              </a:spcBef>
            </a:pPr>
            <a:r>
              <a:rPr lang="en-US" sz="1600" dirty="0">
                <a:ea typeface="Verdana" panose="020B0604030504040204" pitchFamily="34" charset="0"/>
                <a:cs typeface="Verdana" panose="020B0604030504040204" pitchFamily="34" charset="0"/>
              </a:rPr>
              <a:t>It has eased slightly in the past month, however, suggesting a more risk on view of the near future among investment managers</a:t>
            </a:r>
          </a:p>
          <a:p>
            <a:pPr>
              <a:spcAft>
                <a:spcPts val="600"/>
              </a:spcAft>
            </a:pPr>
            <a:r>
              <a:rPr lang="en-US" sz="1800" dirty="0">
                <a:ea typeface="Verdana" panose="020B0604030504040204" pitchFamily="34" charset="0"/>
                <a:cs typeface="Verdana" panose="020B0604030504040204" pitchFamily="34" charset="0"/>
              </a:rPr>
              <a:t>Commodity prices will fall slightly in 2020 – due to oil and iron ore </a:t>
            </a:r>
          </a:p>
          <a:p>
            <a:pPr>
              <a:spcAft>
                <a:spcPts val="600"/>
              </a:spcAft>
            </a:pPr>
            <a:r>
              <a:rPr lang="en-US" sz="1800" dirty="0">
                <a:ea typeface="Verdana" panose="020B0604030504040204" pitchFamily="34" charset="0"/>
                <a:cs typeface="Verdana" panose="020B0604030504040204" pitchFamily="34" charset="0"/>
              </a:rPr>
              <a:t>More broadly a subtle change will be evident in supply chains by 2020H2</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a16="http://schemas.microsoft.com/office/drawing/2014/main" id="{31BF2C0A-E223-47C8-BB89-C15876D6FC33}"/>
              </a:ext>
            </a:extLst>
          </p:cNvPr>
          <p:cNvSpPr>
            <a:spLocks noGrp="1"/>
          </p:cNvSpPr>
          <p:nvPr>
            <p:ph type="sldNum" sz="quarter" idx="12"/>
          </p:nvPr>
        </p:nvSpPr>
        <p:spPr/>
        <p:txBody>
          <a:bodyPr/>
          <a:lstStyle/>
          <a:p>
            <a:fld id="{4704619B-9823-F845-874B-2390AC991BC7}" type="slidenum">
              <a:rPr lang="en-US" smtClean="0"/>
              <a:t>2</a:t>
            </a:fld>
            <a:endParaRPr lang="en-US" dirty="0"/>
          </a:p>
        </p:txBody>
      </p:sp>
      <p:pic>
        <p:nvPicPr>
          <p:cNvPr id="9" name="Picture 2" descr="Honeywell Connected Process">
            <a:extLst>
              <a:ext uri="{FF2B5EF4-FFF2-40B4-BE49-F238E27FC236}">
                <a16:creationId xmlns:a16="http://schemas.microsoft.com/office/drawing/2014/main" id="{D72819E5-8F87-4EE9-A856-9A84D918A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739" y="959999"/>
            <a:ext cx="3775904" cy="25192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8" name="Picture 2" descr="Related image">
            <a:extLst>
              <a:ext uri="{FF2B5EF4-FFF2-40B4-BE49-F238E27FC236}">
                <a16:creationId xmlns:a16="http://schemas.microsoft.com/office/drawing/2014/main" id="{50E7FA5A-79CB-4888-BE1B-D34FC2FAF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739" y="3625420"/>
            <a:ext cx="3851920" cy="22542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74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9AD6D8-C88C-4FEF-9047-18FA56D31EDF}"/>
              </a:ext>
            </a:extLst>
          </p:cNvPr>
          <p:cNvSpPr>
            <a:spLocks noGrp="1"/>
          </p:cNvSpPr>
          <p:nvPr>
            <p:ph type="title"/>
          </p:nvPr>
        </p:nvSpPr>
        <p:spPr/>
        <p:txBody>
          <a:bodyPr/>
          <a:lstStyle/>
          <a:p>
            <a:r>
              <a:rPr lang="fr-FR"/>
              <a:t>A </a:t>
            </a:r>
            <a:r>
              <a:rPr lang="fr-FR" err="1"/>
              <a:t>severe</a:t>
            </a:r>
            <a:r>
              <a:rPr lang="fr-FR"/>
              <a:t> scenario, </a:t>
            </a:r>
            <a:r>
              <a:rPr lang="fr-FR" err="1"/>
              <a:t>quantifying</a:t>
            </a:r>
            <a:r>
              <a:rPr lang="fr-FR"/>
              <a:t> the impact of a </a:t>
            </a:r>
            <a:r>
              <a:rPr lang="fr-FR" err="1"/>
              <a:t>prolonged</a:t>
            </a:r>
            <a:r>
              <a:rPr lang="fr-FR"/>
              <a:t> </a:t>
            </a:r>
            <a:r>
              <a:rPr lang="fr-FR" err="1"/>
              <a:t>shutdown</a:t>
            </a:r>
            <a:r>
              <a:rPr lang="fr-FR"/>
              <a:t> in China</a:t>
            </a:r>
            <a:endParaRPr lang="en-US">
              <a:solidFill>
                <a:srgbClr val="FF0000"/>
              </a:solidFill>
            </a:endParaRPr>
          </a:p>
        </p:txBody>
      </p:sp>
      <p:sp>
        <p:nvSpPr>
          <p:cNvPr id="4" name="Slide Number Placeholder 3">
            <a:extLst>
              <a:ext uri="{FF2B5EF4-FFF2-40B4-BE49-F238E27FC236}">
                <a16:creationId xmlns:a16="http://schemas.microsoft.com/office/drawing/2014/main" id="{8BC7103D-FFE8-428D-BFD5-B71A9D3E7761}"/>
              </a:ext>
            </a:extLst>
          </p:cNvPr>
          <p:cNvSpPr>
            <a:spLocks noGrp="1"/>
          </p:cNvSpPr>
          <p:nvPr>
            <p:ph type="sldNum" sz="quarter" idx="4"/>
          </p:nvPr>
        </p:nvSpPr>
        <p:spPr/>
        <p:txBody>
          <a:bodyPr/>
          <a:lstStyle/>
          <a:p>
            <a:fld id="{24C46141-E31C-41A4-BE53-0A6DFD9041A4}" type="slidenum">
              <a:rPr lang="en-US" smtClean="0"/>
              <a:pPr/>
              <a:t>3</a:t>
            </a:fld>
            <a:endParaRPr lang="en-US"/>
          </a:p>
        </p:txBody>
      </p:sp>
      <p:sp>
        <p:nvSpPr>
          <p:cNvPr id="8" name="Content Placeholder 7">
            <a:extLst>
              <a:ext uri="{FF2B5EF4-FFF2-40B4-BE49-F238E27FC236}">
                <a16:creationId xmlns:a16="http://schemas.microsoft.com/office/drawing/2014/main" id="{55703B86-8E86-4085-8D1D-AD3BD2A670AE}"/>
              </a:ext>
            </a:extLst>
          </p:cNvPr>
          <p:cNvSpPr>
            <a:spLocks noGrp="1"/>
          </p:cNvSpPr>
          <p:nvPr>
            <p:ph idx="1"/>
          </p:nvPr>
        </p:nvSpPr>
        <p:spPr>
          <a:xfrm>
            <a:off x="482476" y="1753037"/>
            <a:ext cx="11230225" cy="4483520"/>
          </a:xfrm>
        </p:spPr>
        <p:txBody>
          <a:bodyPr/>
          <a:lstStyle/>
          <a:p>
            <a:r>
              <a:rPr lang="fr-FR" sz="1800" dirty="0" err="1"/>
              <a:t>Confinment</a:t>
            </a:r>
            <a:r>
              <a:rPr lang="fr-FR" sz="1800" dirty="0"/>
              <a:t> </a:t>
            </a:r>
            <a:r>
              <a:rPr lang="fr-FR" sz="1800" dirty="0" err="1"/>
              <a:t>measures</a:t>
            </a:r>
            <a:r>
              <a:rPr lang="fr-FR" sz="1800" dirty="0"/>
              <a:t> are </a:t>
            </a:r>
            <a:r>
              <a:rPr lang="fr-FR" sz="1800" dirty="0" err="1"/>
              <a:t>assumed</a:t>
            </a:r>
            <a:r>
              <a:rPr lang="fr-FR" sz="1800" dirty="0"/>
              <a:t> to </a:t>
            </a:r>
            <a:r>
              <a:rPr lang="fr-FR" sz="1800" dirty="0" err="1"/>
              <a:t>stay</a:t>
            </a:r>
            <a:r>
              <a:rPr lang="fr-FR" sz="1800" dirty="0"/>
              <a:t> in place </a:t>
            </a:r>
            <a:r>
              <a:rPr lang="fr-FR" sz="1800" dirty="0" err="1"/>
              <a:t>until</a:t>
            </a:r>
            <a:r>
              <a:rPr lang="fr-FR" sz="1800" dirty="0"/>
              <a:t> the end of </a:t>
            </a:r>
            <a:r>
              <a:rPr lang="fr-FR" sz="1800" dirty="0" err="1"/>
              <a:t>February</a:t>
            </a:r>
            <a:r>
              <a:rPr lang="fr-FR" sz="1800" dirty="0"/>
              <a:t> 2020, </a:t>
            </a:r>
            <a:r>
              <a:rPr lang="fr-FR" sz="1800" dirty="0" err="1"/>
              <a:t>before</a:t>
            </a:r>
            <a:r>
              <a:rPr lang="fr-FR" sz="1800" dirty="0"/>
              <a:t> </a:t>
            </a:r>
            <a:r>
              <a:rPr lang="fr-FR" sz="1800" dirty="0" err="1"/>
              <a:t>being</a:t>
            </a:r>
            <a:r>
              <a:rPr lang="fr-FR" sz="1800" dirty="0"/>
              <a:t> </a:t>
            </a:r>
            <a:r>
              <a:rPr lang="fr-FR" sz="1800" dirty="0" err="1"/>
              <a:t>lifted</a:t>
            </a:r>
            <a:r>
              <a:rPr lang="fr-FR" sz="1800" dirty="0"/>
              <a:t> </a:t>
            </a:r>
            <a:r>
              <a:rPr lang="fr-FR" sz="1800" dirty="0" err="1"/>
              <a:t>progressively</a:t>
            </a:r>
            <a:r>
              <a:rPr lang="fr-FR" sz="1800" dirty="0"/>
              <a:t>.</a:t>
            </a:r>
          </a:p>
          <a:p>
            <a:r>
              <a:rPr lang="fr-FR" sz="1800" dirty="0"/>
              <a:t>Plants </a:t>
            </a:r>
            <a:r>
              <a:rPr lang="fr-FR" sz="1800" dirty="0" err="1"/>
              <a:t>stay</a:t>
            </a:r>
            <a:r>
              <a:rPr lang="fr-FR" sz="1800" dirty="0"/>
              <a:t> </a:t>
            </a:r>
            <a:r>
              <a:rPr lang="fr-FR" sz="1800" dirty="0" err="1"/>
              <a:t>closed</a:t>
            </a:r>
            <a:r>
              <a:rPr lang="fr-FR" sz="1800" dirty="0"/>
              <a:t> </a:t>
            </a:r>
            <a:r>
              <a:rPr lang="fr-FR" sz="1800" dirty="0" err="1"/>
              <a:t>until</a:t>
            </a:r>
            <a:r>
              <a:rPr lang="fr-FR" sz="1800" dirty="0"/>
              <a:t> end of </a:t>
            </a:r>
            <a:r>
              <a:rPr lang="fr-FR" sz="1800" dirty="0" err="1"/>
              <a:t>February</a:t>
            </a:r>
            <a:r>
              <a:rPr lang="fr-FR" sz="1800" dirty="0"/>
              <a:t>, a 5 </a:t>
            </a:r>
            <a:r>
              <a:rPr lang="fr-FR" sz="1800" dirty="0" err="1"/>
              <a:t>week</a:t>
            </a:r>
            <a:r>
              <a:rPr lang="fr-FR" sz="1800" dirty="0"/>
              <a:t> stop </a:t>
            </a:r>
            <a:r>
              <a:rPr lang="fr-FR" sz="1800" dirty="0" err="1"/>
              <a:t>instead</a:t>
            </a:r>
            <a:r>
              <a:rPr lang="fr-FR" sz="1800" dirty="0"/>
              <a:t> of the </a:t>
            </a:r>
            <a:r>
              <a:rPr lang="fr-FR" sz="1800" dirty="0" err="1"/>
              <a:t>usual</a:t>
            </a:r>
            <a:r>
              <a:rPr lang="fr-FR" sz="1800" dirty="0"/>
              <a:t> 10 </a:t>
            </a:r>
            <a:r>
              <a:rPr lang="fr-FR" sz="1800" dirty="0" err="1"/>
              <a:t>days</a:t>
            </a:r>
            <a:r>
              <a:rPr lang="fr-FR" sz="1800" dirty="0"/>
              <a:t>.</a:t>
            </a:r>
          </a:p>
          <a:p>
            <a:r>
              <a:rPr lang="fr-FR" sz="1800" dirty="0" err="1"/>
              <a:t>Financing</a:t>
            </a:r>
            <a:r>
              <a:rPr lang="fr-FR" sz="1800" dirty="0"/>
              <a:t> conditions for </a:t>
            </a:r>
            <a:r>
              <a:rPr lang="fr-FR" sz="1800" dirty="0" err="1"/>
              <a:t>companies</a:t>
            </a:r>
            <a:r>
              <a:rPr lang="fr-FR" sz="1800" dirty="0"/>
              <a:t> and </a:t>
            </a:r>
            <a:r>
              <a:rPr lang="fr-FR" sz="1800" dirty="0" err="1"/>
              <a:t>households</a:t>
            </a:r>
            <a:r>
              <a:rPr lang="fr-FR" sz="1800" dirty="0"/>
              <a:t> are </a:t>
            </a:r>
            <a:r>
              <a:rPr lang="fr-FR" sz="1800" dirty="0" err="1"/>
              <a:t>eased</a:t>
            </a:r>
            <a:r>
              <a:rPr lang="fr-FR" sz="1800" dirty="0"/>
              <a:t> but NPL </a:t>
            </a:r>
            <a:r>
              <a:rPr lang="fr-FR" sz="1800" dirty="0" err="1"/>
              <a:t>nonetheless</a:t>
            </a:r>
            <a:r>
              <a:rPr lang="fr-FR" sz="1800" dirty="0"/>
              <a:t> </a:t>
            </a:r>
            <a:r>
              <a:rPr lang="fr-FR" sz="1800" dirty="0" err="1"/>
              <a:t>increased</a:t>
            </a:r>
            <a:r>
              <a:rPr lang="fr-FR" sz="1800" dirty="0"/>
              <a:t>.</a:t>
            </a:r>
          </a:p>
          <a:p>
            <a:r>
              <a:rPr lang="fr-FR" sz="1800" dirty="0" err="1"/>
              <a:t>Personal</a:t>
            </a:r>
            <a:r>
              <a:rPr lang="fr-FR" sz="1800" dirty="0"/>
              <a:t> </a:t>
            </a:r>
            <a:r>
              <a:rPr lang="fr-FR" sz="1800" dirty="0" err="1"/>
              <a:t>consumption</a:t>
            </a:r>
            <a:r>
              <a:rPr lang="fr-FR" sz="1800" dirty="0"/>
              <a:t> </a:t>
            </a:r>
            <a:r>
              <a:rPr lang="fr-FR" sz="1800" dirty="0" err="1"/>
              <a:t>expenditures</a:t>
            </a:r>
            <a:r>
              <a:rPr lang="fr-FR" sz="1800" dirty="0"/>
              <a:t> </a:t>
            </a:r>
            <a:r>
              <a:rPr lang="fr-FR" sz="1800" dirty="0" err="1"/>
              <a:t>fall</a:t>
            </a:r>
            <a:r>
              <a:rPr lang="fr-FR" sz="1800" dirty="0"/>
              <a:t> </a:t>
            </a:r>
            <a:r>
              <a:rPr lang="fr-FR" sz="1800" dirty="0" err="1"/>
              <a:t>severely</a:t>
            </a:r>
            <a:r>
              <a:rPr lang="fr-FR" sz="1800" dirty="0"/>
              <a:t> in Q1, </a:t>
            </a:r>
            <a:r>
              <a:rPr lang="fr-FR" sz="1800" dirty="0" err="1"/>
              <a:t>investment</a:t>
            </a:r>
            <a:r>
              <a:rPr lang="fr-FR" sz="1800" dirty="0"/>
              <a:t> </a:t>
            </a:r>
            <a:r>
              <a:rPr lang="fr-FR" sz="1800" dirty="0" err="1"/>
              <a:t>resists</a:t>
            </a:r>
            <a:r>
              <a:rPr lang="fr-FR" sz="1800" dirty="0"/>
              <a:t> </a:t>
            </a:r>
            <a:r>
              <a:rPr lang="fr-FR" sz="1800" dirty="0" err="1"/>
              <a:t>better</a:t>
            </a:r>
            <a:r>
              <a:rPr lang="fr-FR" sz="1800" dirty="0"/>
              <a:t>.</a:t>
            </a:r>
          </a:p>
          <a:p>
            <a:r>
              <a:rPr lang="fr-FR" sz="1800" dirty="0" err="1"/>
              <a:t>Tourism</a:t>
            </a:r>
            <a:r>
              <a:rPr lang="fr-FR" sz="1800" dirty="0"/>
              <a:t> </a:t>
            </a:r>
            <a:r>
              <a:rPr lang="fr-FR" sz="1800" dirty="0" err="1"/>
              <a:t>activity</a:t>
            </a:r>
            <a:r>
              <a:rPr lang="fr-FR" sz="1800" dirty="0"/>
              <a:t> in China and </a:t>
            </a:r>
            <a:r>
              <a:rPr lang="fr-FR" sz="1800" dirty="0" err="1"/>
              <a:t>abroad</a:t>
            </a:r>
            <a:r>
              <a:rPr lang="fr-FR" sz="1800" dirty="0"/>
              <a:t> </a:t>
            </a:r>
            <a:r>
              <a:rPr lang="fr-FR" sz="1800" dirty="0" err="1"/>
              <a:t>is</a:t>
            </a:r>
            <a:r>
              <a:rPr lang="fr-FR" sz="1800" dirty="0"/>
              <a:t> </a:t>
            </a:r>
            <a:r>
              <a:rPr lang="fr-FR" sz="1800" dirty="0" err="1"/>
              <a:t>severely</a:t>
            </a:r>
            <a:r>
              <a:rPr lang="fr-FR" sz="1800" dirty="0"/>
              <a:t> </a:t>
            </a:r>
            <a:r>
              <a:rPr lang="fr-FR" sz="1800" dirty="0" err="1"/>
              <a:t>curtailed</a:t>
            </a:r>
            <a:r>
              <a:rPr lang="fr-FR" sz="1800" dirty="0"/>
              <a:t>.</a:t>
            </a:r>
          </a:p>
          <a:p>
            <a:r>
              <a:rPr lang="fr-FR" sz="1800" dirty="0" err="1"/>
              <a:t>Oil</a:t>
            </a:r>
            <a:r>
              <a:rPr lang="fr-FR" sz="1800" dirty="0"/>
              <a:t> </a:t>
            </a:r>
            <a:r>
              <a:rPr lang="fr-FR" sz="1800" dirty="0" err="1"/>
              <a:t>prices</a:t>
            </a:r>
            <a:r>
              <a:rPr lang="fr-FR" sz="1800" dirty="0"/>
              <a:t> and </a:t>
            </a:r>
            <a:r>
              <a:rPr lang="fr-FR" sz="1800" dirty="0" err="1"/>
              <a:t>other</a:t>
            </a:r>
            <a:r>
              <a:rPr lang="fr-FR" sz="1800" dirty="0"/>
              <a:t> </a:t>
            </a:r>
            <a:r>
              <a:rPr lang="fr-FR" sz="1800" dirty="0" err="1"/>
              <a:t>commodity</a:t>
            </a:r>
            <a:r>
              <a:rPr lang="fr-FR" sz="1800" dirty="0"/>
              <a:t> </a:t>
            </a:r>
            <a:r>
              <a:rPr lang="fr-FR" sz="1800" dirty="0" err="1"/>
              <a:t>prices</a:t>
            </a:r>
            <a:r>
              <a:rPr lang="fr-FR" sz="1800" dirty="0"/>
              <a:t> come down due to the collapse in </a:t>
            </a:r>
            <a:r>
              <a:rPr lang="fr-FR" sz="1800" dirty="0" err="1"/>
              <a:t>demand</a:t>
            </a:r>
            <a:r>
              <a:rPr lang="fr-FR" sz="1800" dirty="0"/>
              <a:t> from a key end-user. Brent </a:t>
            </a:r>
            <a:r>
              <a:rPr lang="fr-FR" sz="1800" dirty="0" err="1"/>
              <a:t>oil</a:t>
            </a:r>
            <a:r>
              <a:rPr lang="fr-FR" sz="1800" dirty="0"/>
              <a:t> </a:t>
            </a:r>
            <a:r>
              <a:rPr lang="fr-FR" sz="1800" dirty="0" err="1"/>
              <a:t>prices</a:t>
            </a:r>
            <a:r>
              <a:rPr lang="fr-FR" sz="1800" dirty="0"/>
              <a:t> </a:t>
            </a:r>
            <a:r>
              <a:rPr lang="fr-FR" sz="1800" dirty="0" err="1"/>
              <a:t>assumed</a:t>
            </a:r>
            <a:r>
              <a:rPr lang="fr-FR" sz="1800" dirty="0"/>
              <a:t> to </a:t>
            </a:r>
            <a:r>
              <a:rPr lang="fr-FR" sz="1800" dirty="0" err="1"/>
              <a:t>fall</a:t>
            </a:r>
            <a:r>
              <a:rPr lang="fr-FR" sz="1800" dirty="0"/>
              <a:t> to 55 $/bbl in 2020 Q1.</a:t>
            </a:r>
          </a:p>
          <a:p>
            <a:r>
              <a:rPr lang="fr-FR" sz="1800" dirty="0"/>
              <a:t>China </a:t>
            </a:r>
            <a:r>
              <a:rPr lang="fr-FR" sz="1800" dirty="0" err="1"/>
              <a:t>lets</a:t>
            </a:r>
            <a:r>
              <a:rPr lang="fr-FR" sz="1800" dirty="0"/>
              <a:t> the RMB </a:t>
            </a:r>
            <a:r>
              <a:rPr lang="fr-FR" sz="1800" dirty="0" err="1"/>
              <a:t>depreciate</a:t>
            </a:r>
            <a:r>
              <a:rPr lang="fr-FR" sz="1800" dirty="0"/>
              <a:t> </a:t>
            </a:r>
            <a:r>
              <a:rPr lang="fr-FR" sz="1800" dirty="0" err="1"/>
              <a:t>against</a:t>
            </a:r>
            <a:r>
              <a:rPr lang="fr-FR" sz="1800" dirty="0"/>
              <a:t> the dollar by 3-5% in the short-</a:t>
            </a:r>
            <a:r>
              <a:rPr lang="fr-FR" sz="1800" dirty="0" err="1"/>
              <a:t>term</a:t>
            </a:r>
            <a:r>
              <a:rPr lang="fr-FR" sz="1800" dirty="0"/>
              <a:t>, </a:t>
            </a:r>
            <a:r>
              <a:rPr lang="fr-FR" sz="1800" dirty="0" err="1"/>
              <a:t>then</a:t>
            </a:r>
            <a:r>
              <a:rPr lang="fr-FR" sz="1800" dirty="0"/>
              <a:t> the exchange rate moves back </a:t>
            </a:r>
            <a:r>
              <a:rPr lang="fr-FR" sz="1800" dirty="0" err="1"/>
              <a:t>progressively</a:t>
            </a:r>
            <a:r>
              <a:rPr lang="fr-FR" sz="1800" dirty="0"/>
              <a:t>.</a:t>
            </a:r>
          </a:p>
          <a:p>
            <a:endParaRPr lang="en-US" sz="1800" dirty="0"/>
          </a:p>
        </p:txBody>
      </p:sp>
      <p:sp>
        <p:nvSpPr>
          <p:cNvPr id="10" name="Rectangle 9">
            <a:extLst>
              <a:ext uri="{FF2B5EF4-FFF2-40B4-BE49-F238E27FC236}">
                <a16:creationId xmlns:a16="http://schemas.microsoft.com/office/drawing/2014/main" id="{159F4A3A-6BD5-4740-9D57-3468F4308FBB}"/>
              </a:ext>
            </a:extLst>
          </p:cNvPr>
          <p:cNvSpPr/>
          <p:nvPr/>
        </p:nvSpPr>
        <p:spPr>
          <a:xfrm>
            <a:off x="7925912" y="100220"/>
            <a:ext cx="4189909" cy="215388"/>
          </a:xfrm>
          <a:prstGeom prst="rect">
            <a:avLst/>
          </a:prstGeom>
        </p:spPr>
        <p:txBody>
          <a:bodyPr wrap="square">
            <a:spAutoFit/>
          </a:bodyPr>
          <a:lstStyle/>
          <a:p>
            <a:r>
              <a:rPr lang="en-US" sz="800">
                <a:solidFill>
                  <a:schemeClr val="bg1"/>
                </a:solidFill>
              </a:rPr>
              <a:t>Coronavirus Webcast: Key Regional and Industry Economic Impact   I  5 February 2020</a:t>
            </a:r>
          </a:p>
        </p:txBody>
      </p:sp>
    </p:spTree>
    <p:extLst>
      <p:ext uri="{BB962C8B-B14F-4D97-AF65-F5344CB8AC3E}">
        <p14:creationId xmlns:p14="http://schemas.microsoft.com/office/powerpoint/2010/main" val="268367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0D51-5CD9-456A-8541-5D19AADD3D6F}"/>
              </a:ext>
            </a:extLst>
          </p:cNvPr>
          <p:cNvSpPr>
            <a:spLocks noGrp="1"/>
          </p:cNvSpPr>
          <p:nvPr>
            <p:ph type="title"/>
          </p:nvPr>
        </p:nvSpPr>
        <p:spPr/>
        <p:txBody>
          <a:bodyPr/>
          <a:lstStyle/>
          <a:p>
            <a:r>
              <a:rPr lang="fr-FR"/>
              <a:t>The </a:t>
            </a:r>
            <a:r>
              <a:rPr lang="fr-FR" err="1"/>
              <a:t>pandemic</a:t>
            </a:r>
            <a:r>
              <a:rPr lang="fr-FR"/>
              <a:t> </a:t>
            </a:r>
            <a:r>
              <a:rPr lang="fr-FR" err="1"/>
              <a:t>will</a:t>
            </a:r>
            <a:r>
              <a:rPr lang="fr-FR"/>
              <a:t> have </a:t>
            </a:r>
            <a:r>
              <a:rPr lang="fr-FR" err="1"/>
              <a:t>significant</a:t>
            </a:r>
            <a:r>
              <a:rPr lang="fr-FR"/>
              <a:t> </a:t>
            </a:r>
            <a:r>
              <a:rPr lang="fr-FR" err="1"/>
              <a:t>economic</a:t>
            </a:r>
            <a:r>
              <a:rPr lang="fr-FR"/>
              <a:t> </a:t>
            </a:r>
            <a:r>
              <a:rPr lang="fr-FR" err="1"/>
              <a:t>consequences</a:t>
            </a:r>
            <a:endParaRPr lang="en-US"/>
          </a:p>
        </p:txBody>
      </p:sp>
      <p:graphicFrame>
        <p:nvGraphicFramePr>
          <p:cNvPr id="10" name="Content Placeholder 9">
            <a:extLst>
              <a:ext uri="{FF2B5EF4-FFF2-40B4-BE49-F238E27FC236}">
                <a16:creationId xmlns:a16="http://schemas.microsoft.com/office/drawing/2014/main" id="{333F551D-A4A5-4C63-9C49-53CBA77A1097}"/>
              </a:ext>
            </a:extLst>
          </p:cNvPr>
          <p:cNvGraphicFramePr>
            <a:graphicFrameLocks noGrp="1"/>
          </p:cNvGraphicFramePr>
          <p:nvPr>
            <p:ph idx="1"/>
          </p:nvPr>
        </p:nvGraphicFramePr>
        <p:xfrm>
          <a:off x="482476" y="1484820"/>
          <a:ext cx="5470687" cy="475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a:extLst>
              <a:ext uri="{FF2B5EF4-FFF2-40B4-BE49-F238E27FC236}">
                <a16:creationId xmlns:a16="http://schemas.microsoft.com/office/drawing/2014/main" id="{25D284EE-3C20-4242-97EA-324C1BAB1379}"/>
              </a:ext>
            </a:extLst>
          </p:cNvPr>
          <p:cNvGraphicFramePr>
            <a:graphicFrameLocks noGrp="1"/>
          </p:cNvGraphicFramePr>
          <p:nvPr>
            <p:ph idx="11"/>
          </p:nvPr>
        </p:nvGraphicFramePr>
        <p:xfrm>
          <a:off x="6242013" y="1484820"/>
          <a:ext cx="5470688" cy="47517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a:extLst>
              <a:ext uri="{FF2B5EF4-FFF2-40B4-BE49-F238E27FC236}">
                <a16:creationId xmlns:a16="http://schemas.microsoft.com/office/drawing/2014/main" id="{BA32DC6F-1485-4251-8A78-9590E5DF9AEB}"/>
              </a:ext>
            </a:extLst>
          </p:cNvPr>
          <p:cNvSpPr>
            <a:spLocks noGrp="1"/>
          </p:cNvSpPr>
          <p:nvPr>
            <p:ph type="sldNum" sz="quarter" idx="4"/>
          </p:nvPr>
        </p:nvSpPr>
        <p:spPr/>
        <p:txBody>
          <a:bodyPr/>
          <a:lstStyle/>
          <a:p>
            <a:fld id="{24C46141-E31C-41A4-BE53-0A6DFD9041A4}" type="slidenum">
              <a:rPr lang="en-US" smtClean="0"/>
              <a:pPr/>
              <a:t>4</a:t>
            </a:fld>
            <a:endParaRPr lang="en-US"/>
          </a:p>
        </p:txBody>
      </p:sp>
      <p:sp>
        <p:nvSpPr>
          <p:cNvPr id="12" name="TextBox 11">
            <a:extLst>
              <a:ext uri="{FF2B5EF4-FFF2-40B4-BE49-F238E27FC236}">
                <a16:creationId xmlns:a16="http://schemas.microsoft.com/office/drawing/2014/main" id="{DF7173A4-9485-4F47-8875-69B3C2F28711}"/>
              </a:ext>
            </a:extLst>
          </p:cNvPr>
          <p:cNvSpPr txBox="1"/>
          <p:nvPr/>
        </p:nvSpPr>
        <p:spPr>
          <a:xfrm>
            <a:off x="993516" y="1152797"/>
            <a:ext cx="4646990" cy="461545"/>
          </a:xfrm>
          <a:prstGeom prst="rect">
            <a:avLst/>
          </a:prstGeom>
          <a:noFill/>
        </p:spPr>
        <p:txBody>
          <a:bodyPr wrap="square" lIns="71981" rIns="71981" rtlCol="0">
            <a:spAutoFit/>
          </a:bodyPr>
          <a:lstStyle/>
          <a:p>
            <a:pPr algn="ctr"/>
            <a:r>
              <a:rPr lang="fr-FR" sz="2399"/>
              <a:t>Impact on China</a:t>
            </a:r>
            <a:endParaRPr lang="en-US" sz="2399" err="1"/>
          </a:p>
        </p:txBody>
      </p:sp>
      <p:sp>
        <p:nvSpPr>
          <p:cNvPr id="13" name="TextBox 12">
            <a:extLst>
              <a:ext uri="{FF2B5EF4-FFF2-40B4-BE49-F238E27FC236}">
                <a16:creationId xmlns:a16="http://schemas.microsoft.com/office/drawing/2014/main" id="{7F4AE7B3-AA04-4C5D-90A2-7A5D2D166595}"/>
              </a:ext>
            </a:extLst>
          </p:cNvPr>
          <p:cNvSpPr txBox="1"/>
          <p:nvPr/>
        </p:nvSpPr>
        <p:spPr>
          <a:xfrm>
            <a:off x="6859389" y="1143597"/>
            <a:ext cx="4646990" cy="461545"/>
          </a:xfrm>
          <a:prstGeom prst="rect">
            <a:avLst/>
          </a:prstGeom>
          <a:noFill/>
        </p:spPr>
        <p:txBody>
          <a:bodyPr wrap="square" lIns="71981" rIns="71981" rtlCol="0">
            <a:spAutoFit/>
          </a:bodyPr>
          <a:lstStyle/>
          <a:p>
            <a:pPr algn="ctr"/>
            <a:r>
              <a:rPr lang="fr-FR" sz="2399"/>
              <a:t>Impact on the </a:t>
            </a:r>
            <a:r>
              <a:rPr lang="fr-FR" sz="2399" err="1"/>
              <a:t>rest</a:t>
            </a:r>
            <a:r>
              <a:rPr lang="fr-FR" sz="2399"/>
              <a:t> of world</a:t>
            </a:r>
            <a:endParaRPr lang="en-US" sz="2399" err="1"/>
          </a:p>
        </p:txBody>
      </p:sp>
      <p:sp>
        <p:nvSpPr>
          <p:cNvPr id="14" name="Rectangle 13">
            <a:extLst>
              <a:ext uri="{FF2B5EF4-FFF2-40B4-BE49-F238E27FC236}">
                <a16:creationId xmlns:a16="http://schemas.microsoft.com/office/drawing/2014/main" id="{DF14F7F9-FB21-4AAF-9286-783A7D11EF9C}"/>
              </a:ext>
            </a:extLst>
          </p:cNvPr>
          <p:cNvSpPr/>
          <p:nvPr/>
        </p:nvSpPr>
        <p:spPr>
          <a:xfrm>
            <a:off x="7925912" y="88408"/>
            <a:ext cx="4189909" cy="215388"/>
          </a:xfrm>
          <a:prstGeom prst="rect">
            <a:avLst/>
          </a:prstGeom>
        </p:spPr>
        <p:txBody>
          <a:bodyPr wrap="square">
            <a:spAutoFit/>
          </a:bodyPr>
          <a:lstStyle/>
          <a:p>
            <a:r>
              <a:rPr lang="en-US" sz="800">
                <a:solidFill>
                  <a:schemeClr val="bg1"/>
                </a:solidFill>
              </a:rPr>
              <a:t>Coronavirus Webcast: Key Regional and Industry Economic Impact   I  5 February 2020</a:t>
            </a:r>
          </a:p>
        </p:txBody>
      </p:sp>
    </p:spTree>
    <p:extLst>
      <p:ext uri="{BB962C8B-B14F-4D97-AF65-F5344CB8AC3E}">
        <p14:creationId xmlns:p14="http://schemas.microsoft.com/office/powerpoint/2010/main" val="25459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E5A9-504C-4833-A979-0553894818D5}"/>
              </a:ext>
            </a:extLst>
          </p:cNvPr>
          <p:cNvSpPr>
            <a:spLocks noGrp="1"/>
          </p:cNvSpPr>
          <p:nvPr>
            <p:ph type="title"/>
          </p:nvPr>
        </p:nvSpPr>
        <p:spPr>
          <a:xfrm>
            <a:off x="482476" y="381795"/>
            <a:ext cx="11230225" cy="791957"/>
          </a:xfrm>
        </p:spPr>
        <p:txBody>
          <a:bodyPr/>
          <a:lstStyle/>
          <a:p>
            <a:r>
              <a:rPr lang="fr-FR"/>
              <a:t>Impacts are </a:t>
            </a:r>
            <a:r>
              <a:rPr lang="fr-FR" err="1"/>
              <a:t>significant</a:t>
            </a:r>
            <a:r>
              <a:rPr lang="fr-FR"/>
              <a:t> at </a:t>
            </a:r>
            <a:r>
              <a:rPr lang="fr-FR" err="1"/>
              <a:t>industry</a:t>
            </a:r>
            <a:r>
              <a:rPr lang="fr-FR"/>
              <a:t> </a:t>
            </a:r>
            <a:r>
              <a:rPr lang="fr-FR" err="1"/>
              <a:t>level</a:t>
            </a:r>
            <a:r>
              <a:rPr lang="fr-FR"/>
              <a:t>, </a:t>
            </a:r>
            <a:r>
              <a:rPr lang="fr-FR" err="1"/>
              <a:t>with</a:t>
            </a:r>
            <a:r>
              <a:rPr lang="fr-FR"/>
              <a:t> </a:t>
            </a:r>
            <a:r>
              <a:rPr lang="fr-FR" err="1"/>
              <a:t>machinery</a:t>
            </a:r>
            <a:r>
              <a:rPr lang="fr-FR"/>
              <a:t> and </a:t>
            </a:r>
            <a:r>
              <a:rPr lang="fr-FR" err="1"/>
              <a:t>equipment</a:t>
            </a:r>
            <a:r>
              <a:rPr lang="fr-FR"/>
              <a:t>, </a:t>
            </a:r>
            <a:r>
              <a:rPr lang="fr-FR" err="1"/>
              <a:t>food</a:t>
            </a:r>
            <a:r>
              <a:rPr lang="fr-FR"/>
              <a:t>, </a:t>
            </a:r>
            <a:r>
              <a:rPr lang="fr-FR" err="1"/>
              <a:t>iron</a:t>
            </a:r>
            <a:r>
              <a:rPr lang="fr-FR"/>
              <a:t> and </a:t>
            </a:r>
            <a:r>
              <a:rPr lang="fr-FR" err="1"/>
              <a:t>steel</a:t>
            </a:r>
            <a:r>
              <a:rPr lang="fr-FR"/>
              <a:t>, and </a:t>
            </a:r>
            <a:r>
              <a:rPr lang="fr-FR" err="1"/>
              <a:t>motor</a:t>
            </a:r>
            <a:r>
              <a:rPr lang="fr-FR"/>
              <a:t> </a:t>
            </a:r>
            <a:r>
              <a:rPr lang="fr-FR" err="1"/>
              <a:t>vehicles</a:t>
            </a:r>
            <a:r>
              <a:rPr lang="fr-FR"/>
              <a:t> </a:t>
            </a:r>
            <a:r>
              <a:rPr lang="fr-FR" err="1"/>
              <a:t>posting</a:t>
            </a:r>
            <a:r>
              <a:rPr lang="fr-FR"/>
              <a:t> the </a:t>
            </a:r>
            <a:r>
              <a:rPr lang="fr-FR" err="1"/>
              <a:t>largest</a:t>
            </a:r>
            <a:r>
              <a:rPr lang="fr-FR"/>
              <a:t> drops in VA in </a:t>
            </a:r>
            <a:r>
              <a:rPr lang="fr-FR" err="1"/>
              <a:t>mainland</a:t>
            </a:r>
            <a:r>
              <a:rPr lang="fr-FR"/>
              <a:t> China</a:t>
            </a:r>
            <a:endParaRPr lang="en-US"/>
          </a:p>
        </p:txBody>
      </p:sp>
      <p:sp>
        <p:nvSpPr>
          <p:cNvPr id="5" name="Slide Number Placeholder 4">
            <a:extLst>
              <a:ext uri="{FF2B5EF4-FFF2-40B4-BE49-F238E27FC236}">
                <a16:creationId xmlns:a16="http://schemas.microsoft.com/office/drawing/2014/main" id="{5F6C4BBF-044C-4123-908D-8E57DAA6548C}"/>
              </a:ext>
            </a:extLst>
          </p:cNvPr>
          <p:cNvSpPr>
            <a:spLocks noGrp="1"/>
          </p:cNvSpPr>
          <p:nvPr>
            <p:ph type="sldNum" sz="quarter" idx="4"/>
          </p:nvPr>
        </p:nvSpPr>
        <p:spPr/>
        <p:txBody>
          <a:bodyPr/>
          <a:lstStyle/>
          <a:p>
            <a:fld id="{24C46141-E31C-41A4-BE53-0A6DFD9041A4}" type="slidenum">
              <a:rPr lang="en-US" smtClean="0"/>
              <a:pPr/>
              <a:t>5</a:t>
            </a:fld>
            <a:endParaRPr lang="en-US"/>
          </a:p>
        </p:txBody>
      </p:sp>
      <p:graphicFrame>
        <p:nvGraphicFramePr>
          <p:cNvPr id="7" name="Content Placeholder 6">
            <a:extLst>
              <a:ext uri="{FF2B5EF4-FFF2-40B4-BE49-F238E27FC236}">
                <a16:creationId xmlns:a16="http://schemas.microsoft.com/office/drawing/2014/main" id="{33DF01F9-E5FD-45DB-BFC3-857ECF283246}"/>
              </a:ext>
            </a:extLst>
          </p:cNvPr>
          <p:cNvGraphicFramePr>
            <a:graphicFrameLocks noGrp="1"/>
          </p:cNvGraphicFramePr>
          <p:nvPr>
            <p:ph idx="1"/>
          </p:nvPr>
        </p:nvGraphicFramePr>
        <p:xfrm>
          <a:off x="482476" y="1637180"/>
          <a:ext cx="11230225" cy="45343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5423BBD-9B40-46E2-8348-34173B2D2A40}"/>
              </a:ext>
            </a:extLst>
          </p:cNvPr>
          <p:cNvSpPr/>
          <p:nvPr/>
        </p:nvSpPr>
        <p:spPr>
          <a:xfrm>
            <a:off x="482476" y="1637181"/>
            <a:ext cx="11230225" cy="4762847"/>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a:solidFill>
                <a:schemeClr val="bg1"/>
              </a:solidFill>
            </a:endParaRPr>
          </a:p>
        </p:txBody>
      </p:sp>
      <p:sp>
        <p:nvSpPr>
          <p:cNvPr id="9" name="Rectangle 8">
            <a:extLst>
              <a:ext uri="{FF2B5EF4-FFF2-40B4-BE49-F238E27FC236}">
                <a16:creationId xmlns:a16="http://schemas.microsoft.com/office/drawing/2014/main" id="{8947EEC1-FDD0-42A8-8AF7-0B4DF9CB050D}"/>
              </a:ext>
            </a:extLst>
          </p:cNvPr>
          <p:cNvSpPr/>
          <p:nvPr/>
        </p:nvSpPr>
        <p:spPr>
          <a:xfrm>
            <a:off x="7849732" y="76429"/>
            <a:ext cx="4189909" cy="215388"/>
          </a:xfrm>
          <a:prstGeom prst="rect">
            <a:avLst/>
          </a:prstGeom>
        </p:spPr>
        <p:txBody>
          <a:bodyPr wrap="square">
            <a:spAutoFit/>
          </a:bodyPr>
          <a:lstStyle/>
          <a:p>
            <a:r>
              <a:rPr lang="en-US" sz="800">
                <a:solidFill>
                  <a:schemeClr val="bg1"/>
                </a:solidFill>
              </a:rPr>
              <a:t>Coronavirus Webcast: Key Regional and Industry Economic Impact   I  5 February 2020</a:t>
            </a:r>
          </a:p>
        </p:txBody>
      </p:sp>
    </p:spTree>
    <p:extLst>
      <p:ext uri="{BB962C8B-B14F-4D97-AF65-F5344CB8AC3E}">
        <p14:creationId xmlns:p14="http://schemas.microsoft.com/office/powerpoint/2010/main" val="389531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FB53-A147-4E8A-B22D-F378062DDD73}"/>
              </a:ext>
            </a:extLst>
          </p:cNvPr>
          <p:cNvSpPr>
            <a:spLocks noGrp="1"/>
          </p:cNvSpPr>
          <p:nvPr>
            <p:ph type="title"/>
          </p:nvPr>
        </p:nvSpPr>
        <p:spPr/>
        <p:txBody>
          <a:bodyPr/>
          <a:lstStyle/>
          <a:p>
            <a:r>
              <a:rPr lang="fr-FR"/>
              <a:t>By </a:t>
            </a:r>
            <a:r>
              <a:rPr lang="fr-FR" err="1"/>
              <a:t>mid</a:t>
            </a:r>
            <a:r>
              <a:rPr lang="fr-FR"/>
              <a:t> </a:t>
            </a:r>
            <a:r>
              <a:rPr lang="fr-FR" err="1"/>
              <a:t>year</a:t>
            </a:r>
            <a:r>
              <a:rPr lang="fr-FR"/>
              <a:t> 2020, </a:t>
            </a:r>
            <a:r>
              <a:rPr lang="fr-FR" err="1"/>
              <a:t>several</a:t>
            </a:r>
            <a:r>
              <a:rPr lang="fr-FR"/>
              <a:t> key </a:t>
            </a:r>
            <a:r>
              <a:rPr lang="fr-FR" err="1"/>
              <a:t>sectors</a:t>
            </a:r>
            <a:r>
              <a:rPr lang="fr-FR"/>
              <a:t> post </a:t>
            </a:r>
            <a:r>
              <a:rPr lang="fr-FR" err="1"/>
              <a:t>much</a:t>
            </a:r>
            <a:r>
              <a:rPr lang="fr-FR"/>
              <a:t> </a:t>
            </a:r>
            <a:r>
              <a:rPr lang="fr-FR" err="1"/>
              <a:t>lower</a:t>
            </a:r>
            <a:r>
              <a:rPr lang="fr-FR"/>
              <a:t> real value </a:t>
            </a:r>
            <a:r>
              <a:rPr lang="fr-FR" err="1"/>
              <a:t>added</a:t>
            </a:r>
            <a:r>
              <a:rPr lang="fr-FR"/>
              <a:t>, </a:t>
            </a:r>
            <a:r>
              <a:rPr lang="fr-FR" err="1"/>
              <a:t>both</a:t>
            </a:r>
            <a:r>
              <a:rPr lang="fr-FR"/>
              <a:t> in </a:t>
            </a:r>
            <a:r>
              <a:rPr lang="fr-FR" err="1"/>
              <a:t>mainland</a:t>
            </a:r>
            <a:r>
              <a:rPr lang="fr-FR"/>
              <a:t> China and in the </a:t>
            </a:r>
            <a:r>
              <a:rPr lang="fr-FR" err="1"/>
              <a:t>rest</a:t>
            </a:r>
            <a:r>
              <a:rPr lang="fr-FR"/>
              <a:t> of Asia </a:t>
            </a:r>
            <a:endParaRPr lang="en-US"/>
          </a:p>
        </p:txBody>
      </p:sp>
      <p:sp>
        <p:nvSpPr>
          <p:cNvPr id="5" name="Slide Number Placeholder 4">
            <a:extLst>
              <a:ext uri="{FF2B5EF4-FFF2-40B4-BE49-F238E27FC236}">
                <a16:creationId xmlns:a16="http://schemas.microsoft.com/office/drawing/2014/main" id="{43DA5D16-C544-4309-90D5-50CC31B49F57}"/>
              </a:ext>
            </a:extLst>
          </p:cNvPr>
          <p:cNvSpPr>
            <a:spLocks noGrp="1"/>
          </p:cNvSpPr>
          <p:nvPr>
            <p:ph type="sldNum" sz="quarter" idx="4"/>
          </p:nvPr>
        </p:nvSpPr>
        <p:spPr/>
        <p:txBody>
          <a:bodyPr/>
          <a:lstStyle/>
          <a:p>
            <a:fld id="{24C46141-E31C-41A4-BE53-0A6DFD9041A4}" type="slidenum">
              <a:rPr lang="en-US" smtClean="0"/>
              <a:pPr/>
              <a:t>6</a:t>
            </a:fld>
            <a:endParaRPr lang="en-US"/>
          </a:p>
        </p:txBody>
      </p:sp>
      <p:graphicFrame>
        <p:nvGraphicFramePr>
          <p:cNvPr id="7" name="Content Placeholder 6">
            <a:extLst>
              <a:ext uri="{FF2B5EF4-FFF2-40B4-BE49-F238E27FC236}">
                <a16:creationId xmlns:a16="http://schemas.microsoft.com/office/drawing/2014/main" id="{1CAF4414-60BB-4AD8-A5B2-537D54364A93}"/>
              </a:ext>
            </a:extLst>
          </p:cNvPr>
          <p:cNvGraphicFramePr>
            <a:graphicFrameLocks noGrp="1"/>
          </p:cNvGraphicFramePr>
          <p:nvPr>
            <p:ph idx="1"/>
          </p:nvPr>
        </p:nvGraphicFramePr>
        <p:xfrm>
          <a:off x="482476" y="1484820"/>
          <a:ext cx="11230225" cy="475173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C2DE706D-11E6-4D18-B752-714AAAB0EC33}"/>
              </a:ext>
            </a:extLst>
          </p:cNvPr>
          <p:cNvSpPr/>
          <p:nvPr/>
        </p:nvSpPr>
        <p:spPr>
          <a:xfrm>
            <a:off x="482476" y="1484820"/>
            <a:ext cx="11230224" cy="475173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spc="20">
              <a:solidFill>
                <a:schemeClr val="bg1"/>
              </a:solidFill>
            </a:endParaRPr>
          </a:p>
        </p:txBody>
      </p:sp>
      <p:sp>
        <p:nvSpPr>
          <p:cNvPr id="9" name="txtBoxSourceLine">
            <a:extLst>
              <a:ext uri="{FF2B5EF4-FFF2-40B4-BE49-F238E27FC236}">
                <a16:creationId xmlns:a16="http://schemas.microsoft.com/office/drawing/2014/main" id="{A2795DE0-8140-4F27-AF26-5EE69B556A57}"/>
              </a:ext>
            </a:extLst>
          </p:cNvPr>
          <p:cNvSpPr txBox="1"/>
          <p:nvPr/>
        </p:nvSpPr>
        <p:spPr>
          <a:xfrm>
            <a:off x="503108" y="5950024"/>
            <a:ext cx="2399787" cy="306439"/>
          </a:xfrm>
          <a:prstGeom prst="rect">
            <a:avLst/>
          </a:prstGeom>
          <a:ln w="9525" cmpd="sng">
            <a:noFill/>
            <a:prstDash val="solid"/>
            <a:headEnd type="none" w="med" len="med"/>
            <a:tailEnd type="triangle" w="med" len="med"/>
          </a:ln>
        </p:spPr>
        <p:txBody>
          <a:bodyPr wrap="square" lIns="73133" bIns="73133"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700">
                <a:latin typeface="Arial"/>
                <a:cs typeface="Arial" pitchFamily="34" charset="0"/>
              </a:rPr>
              <a:t>Source: IHS Markit</a:t>
            </a:r>
          </a:p>
        </p:txBody>
      </p:sp>
      <p:sp>
        <p:nvSpPr>
          <p:cNvPr id="10" name="Rectangle 9">
            <a:extLst>
              <a:ext uri="{FF2B5EF4-FFF2-40B4-BE49-F238E27FC236}">
                <a16:creationId xmlns:a16="http://schemas.microsoft.com/office/drawing/2014/main" id="{8CEA062F-A536-46E5-8D45-2687A4011D33}"/>
              </a:ext>
            </a:extLst>
          </p:cNvPr>
          <p:cNvSpPr/>
          <p:nvPr/>
        </p:nvSpPr>
        <p:spPr>
          <a:xfrm>
            <a:off x="7925912" y="73172"/>
            <a:ext cx="4189909" cy="215388"/>
          </a:xfrm>
          <a:prstGeom prst="rect">
            <a:avLst/>
          </a:prstGeom>
        </p:spPr>
        <p:txBody>
          <a:bodyPr wrap="square">
            <a:spAutoFit/>
          </a:bodyPr>
          <a:lstStyle/>
          <a:p>
            <a:r>
              <a:rPr lang="en-US" sz="800">
                <a:solidFill>
                  <a:schemeClr val="bg1"/>
                </a:solidFill>
              </a:rPr>
              <a:t>Coronavirus Webcast: Key Regional and Industry Economic Impact   I  5 February 2020</a:t>
            </a:r>
          </a:p>
        </p:txBody>
      </p:sp>
    </p:spTree>
    <p:extLst>
      <p:ext uri="{BB962C8B-B14F-4D97-AF65-F5344CB8AC3E}">
        <p14:creationId xmlns:p14="http://schemas.microsoft.com/office/powerpoint/2010/main" val="51950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77C1-68E8-4E44-A4A6-C0235A87DB9F}"/>
              </a:ext>
            </a:extLst>
          </p:cNvPr>
          <p:cNvSpPr>
            <a:spLocks noGrp="1"/>
          </p:cNvSpPr>
          <p:nvPr>
            <p:ph type="title"/>
          </p:nvPr>
        </p:nvSpPr>
        <p:spPr/>
        <p:txBody>
          <a:bodyPr/>
          <a:lstStyle/>
          <a:p>
            <a:r>
              <a:rPr lang="en-US" dirty="0"/>
              <a:t>Steel outlook – Nothing to get excited about. Sorry. </a:t>
            </a:r>
          </a:p>
        </p:txBody>
      </p:sp>
    </p:spTree>
    <p:extLst>
      <p:ext uri="{BB962C8B-B14F-4D97-AF65-F5344CB8AC3E}">
        <p14:creationId xmlns:p14="http://schemas.microsoft.com/office/powerpoint/2010/main" val="240580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D07A-9897-45C5-9923-E2A6DA549A7B}"/>
              </a:ext>
            </a:extLst>
          </p:cNvPr>
          <p:cNvSpPr>
            <a:spLocks noGrp="1"/>
          </p:cNvSpPr>
          <p:nvPr>
            <p:ph type="title"/>
          </p:nvPr>
        </p:nvSpPr>
        <p:spPr/>
        <p:txBody>
          <a:bodyPr/>
          <a:lstStyle/>
          <a:p>
            <a:r>
              <a:rPr lang="en-US" dirty="0"/>
              <a:t>Takeaways for steel</a:t>
            </a:r>
          </a:p>
        </p:txBody>
      </p:sp>
      <p:sp>
        <p:nvSpPr>
          <p:cNvPr id="3" name="Content Placeholder 2">
            <a:extLst>
              <a:ext uri="{FF2B5EF4-FFF2-40B4-BE49-F238E27FC236}">
                <a16:creationId xmlns:a16="http://schemas.microsoft.com/office/drawing/2014/main" id="{899944BA-56AC-47C5-9D2C-98FC72EFD4E8}"/>
              </a:ext>
            </a:extLst>
          </p:cNvPr>
          <p:cNvSpPr>
            <a:spLocks noGrp="1"/>
          </p:cNvSpPr>
          <p:nvPr>
            <p:ph idx="1"/>
          </p:nvPr>
        </p:nvSpPr>
        <p:spPr>
          <a:xfrm>
            <a:off x="624581" y="1268412"/>
            <a:ext cx="10946016" cy="4896892"/>
          </a:xfrm>
        </p:spPr>
        <p:txBody>
          <a:bodyPr/>
          <a:lstStyle/>
          <a:p>
            <a:r>
              <a:rPr lang="en-US" sz="2800" b="1" dirty="0"/>
              <a:t>We are at or past the bottom on prices.  </a:t>
            </a:r>
          </a:p>
          <a:p>
            <a:pPr lvl="2"/>
            <a:endParaRPr lang="en-US" sz="2800" dirty="0"/>
          </a:p>
          <a:p>
            <a:r>
              <a:rPr lang="en-US" sz="2800" b="1" dirty="0"/>
              <a:t>Supply is good but surplus is shrinking globally</a:t>
            </a:r>
          </a:p>
          <a:p>
            <a:pPr lvl="1"/>
            <a:endParaRPr lang="en-US" sz="2800" dirty="0"/>
          </a:p>
          <a:p>
            <a:r>
              <a:rPr lang="en-US" sz="2800" b="1" dirty="0"/>
              <a:t>Demand is improving but spotty</a:t>
            </a:r>
          </a:p>
          <a:p>
            <a:pPr lvl="1"/>
            <a:r>
              <a:rPr lang="en-US" sz="2700" dirty="0"/>
              <a:t>It is not strong enough to create shortages or justify price hikes</a:t>
            </a:r>
          </a:p>
          <a:p>
            <a:endParaRPr lang="en-US" sz="2800" b="1" dirty="0"/>
          </a:p>
          <a:p>
            <a:r>
              <a:rPr lang="en-US" sz="2800" b="1" dirty="0"/>
              <a:t>Trade is an unknown. To be safe, plan for </a:t>
            </a:r>
            <a:r>
              <a:rPr lang="en-US" sz="2800" b="1" i="1" dirty="0"/>
              <a:t>status quo</a:t>
            </a:r>
          </a:p>
          <a:p>
            <a:pPr marL="0" indent="0">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34ED3EED-6700-42D6-A28E-EF1B799EAEA5}"/>
              </a:ext>
            </a:extLst>
          </p:cNvPr>
          <p:cNvSpPr>
            <a:spLocks noGrp="1"/>
          </p:cNvSpPr>
          <p:nvPr>
            <p:ph type="sldNum" sz="quarter" idx="12"/>
          </p:nvPr>
        </p:nvSpPr>
        <p:spPr>
          <a:xfrm>
            <a:off x="11295953" y="6597352"/>
            <a:ext cx="549287" cy="153888"/>
          </a:xfrm>
        </p:spPr>
        <p:txBody>
          <a:bodyPr/>
          <a:lstStyle/>
          <a:p>
            <a:fld id="{4704619B-9823-F845-874B-2390AC991BC7}" type="slidenum">
              <a:rPr lang="en-US" smtClean="0"/>
              <a:t>8</a:t>
            </a:fld>
            <a:endParaRPr lang="en-US" dirty="0"/>
          </a:p>
        </p:txBody>
      </p:sp>
    </p:spTree>
    <p:extLst>
      <p:ext uri="{BB962C8B-B14F-4D97-AF65-F5344CB8AC3E}">
        <p14:creationId xmlns:p14="http://schemas.microsoft.com/office/powerpoint/2010/main" val="287719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9041-FEAB-48ED-B87E-C5AB55825F90}"/>
              </a:ext>
            </a:extLst>
          </p:cNvPr>
          <p:cNvSpPr>
            <a:spLocks noGrp="1"/>
          </p:cNvSpPr>
          <p:nvPr>
            <p:ph type="title"/>
          </p:nvPr>
        </p:nvSpPr>
        <p:spPr/>
        <p:txBody>
          <a:bodyPr/>
          <a:lstStyle/>
          <a:p>
            <a:r>
              <a:rPr lang="en-US" dirty="0"/>
              <a:t>Carbon steel</a:t>
            </a:r>
          </a:p>
        </p:txBody>
      </p:sp>
    </p:spTree>
    <p:extLst>
      <p:ext uri="{BB962C8B-B14F-4D97-AF65-F5344CB8AC3E}">
        <p14:creationId xmlns:p14="http://schemas.microsoft.com/office/powerpoint/2010/main" val="1246805893"/>
      </p:ext>
    </p:extLst>
  </p:cSld>
  <p:clrMapOvr>
    <a:masterClrMapping/>
  </p:clrMapOvr>
</p:sld>
</file>

<file path=ppt/theme/theme1.xml><?xml version="1.0" encoding="utf-8"?>
<a:theme xmlns:a="http://schemas.openxmlformats.org/drawingml/2006/main" name="2020_Analyst Report Template">
  <a:themeElements>
    <a:clrScheme name="Custom 3">
      <a:dk1>
        <a:srgbClr val="000000"/>
      </a:dk1>
      <a:lt1>
        <a:srgbClr val="FFFFFF"/>
      </a:lt1>
      <a:dk2>
        <a:srgbClr val="4B4B4B"/>
      </a:dk2>
      <a:lt2>
        <a:srgbClr val="999999"/>
      </a:lt2>
      <a:accent1>
        <a:srgbClr val="00AB4E"/>
      </a:accent1>
      <a:accent2>
        <a:srgbClr val="B1B3B6"/>
      </a:accent2>
      <a:accent3>
        <a:srgbClr val="009697"/>
      </a:accent3>
      <a:accent4>
        <a:srgbClr val="8DC63F"/>
      </a:accent4>
      <a:accent5>
        <a:srgbClr val="00B5F1"/>
      </a:accent5>
      <a:accent6>
        <a:srgbClr val="F7941D"/>
      </a:accent6>
      <a:hlink>
        <a:srgbClr val="00AB4E"/>
      </a:hlink>
      <a:folHlink>
        <a:srgbClr val="0096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F8080"/>
        </a:solidFill>
        <a:ln>
          <a:noFill/>
        </a:ln>
      </a:spPr>
      <a:bodyPr rtlCol="0" anchor="ctr"/>
      <a:lstStyle>
        <a:defPPr algn="ctr">
          <a:defRPr sz="1300" b="1" spc="2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F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rIns="72000" rtlCol="0">
        <a:spAutoFit/>
      </a:bodyPr>
      <a:lstStyle>
        <a:defPPr>
          <a:defRPr sz="1000" dirty="0" err="1" smtClean="0"/>
        </a:defPPr>
      </a:lstStyle>
    </a:txDef>
  </a:objectDefaults>
  <a:extraClrSchemeLst/>
  <a:custClrLst>
    <a:custClr name="Brand Green">
      <a:srgbClr val="00AB4E"/>
    </a:custClr>
    <a:custClr name="Brand Gray Tint">
      <a:srgbClr val="B1B3B6"/>
    </a:custClr>
    <a:custClr name="Brand Teal">
      <a:srgbClr val="009697"/>
    </a:custClr>
    <a:custClr name="Brand Bright Green">
      <a:srgbClr val="8DC63F"/>
    </a:custClr>
    <a:custClr name="Brand Blue">
      <a:srgbClr val="00B5F1"/>
    </a:custClr>
    <a:custClr name="Brand Orange">
      <a:srgbClr val="F7941D"/>
    </a:custClr>
    <a:custClr name="Brand Purple">
      <a:srgbClr val="96157C"/>
    </a:custClr>
    <a:custClr name="Brand Red Tint">
      <a:srgbClr val="FABFB7"/>
    </a:custClr>
    <a:custClr name="Brand Red">
      <a:srgbClr val="EE2F53"/>
    </a:custClr>
    <a:custClr name="Brand Blue Tint">
      <a:srgbClr val="B6E4FA"/>
    </a:custClr>
    <a:custClr name="Brand Mid Blue">
      <a:srgbClr val="0066B3"/>
    </a:custClr>
    <a:custClr name="Brand Light Yellow">
      <a:srgbClr val="FFD200"/>
    </a:custClr>
    <a:custClr name="Brand Dark Gray">
      <a:srgbClr val="58595B"/>
    </a:custClr>
    <a:custClr name="Brand Teal Tint">
      <a:srgbClr val="8DC0C4"/>
    </a:custClr>
    <a:custClr name="Brand Burnt Orange">
      <a:srgbClr val="C84623"/>
    </a:custClr>
    <a:custClr name="Brand Bright Green Tint">
      <a:srgbClr val="C4DF9B"/>
    </a:custClr>
    <a:custClr name="Brand Dark Blue">
      <a:srgbClr val="103C68"/>
    </a:custClr>
    <a:custClr name="Brand Dark Purple Tint">
      <a:srgbClr val="8F7890"/>
    </a:custClr>
    <a:custClr name="Brand Yellow Tint">
      <a:srgbClr val="FFE694"/>
    </a:custClr>
    <a:custClr name="Brand Dark Green">
      <a:srgbClr val="265B3F"/>
    </a:custClr>
    <a:custClr name="Brand Orange Tint">
      <a:srgbClr val="FBB161"/>
    </a:custClr>
    <a:custClr name="Brand Dark Purple">
      <a:srgbClr val="4B254C"/>
    </a:custClr>
    <a:custClr name="Brand Gray">
      <a:srgbClr val="939598"/>
    </a:custClr>
    <a:custClr name="Brand Landfill 1">
      <a:srgbClr val="F2F1EC"/>
    </a:custClr>
    <a:custClr name="Brand Landfill 2">
      <a:srgbClr val="E3E3DF"/>
    </a:custClr>
    <a:custClr name="Brand Landfill 3">
      <a:srgbClr val="D2D2CF"/>
    </a:custClr>
    <a:custClr name="Brand Map Gray 4">
      <a:srgbClr val="B3BABB"/>
    </a:custClr>
    <a:custClr name="Brand Admin borders">
      <a:srgbClr val="9DA5A7"/>
    </a:custClr>
    <a:custClr name="Brand Country borders">
      <a:srgbClr val="797F81"/>
    </a:custClr>
    <a:custClr name="Brand Country names">
      <a:srgbClr val="434A4F"/>
    </a:custClr>
    <a:custClr name="Brand Ocean fills">
      <a:srgbClr val="D1DFE7"/>
    </a:custClr>
    <a:custClr name="Brand Rivers">
      <a:srgbClr val="8EBBD0"/>
    </a:custClr>
    <a:custClr name="Brand Bodies of water text">
      <a:srgbClr val="467082"/>
    </a:custClr>
    <a:custClr name="Brand Neutral Gray">
      <a:srgbClr val="7F8080"/>
    </a:custClr>
  </a:custClrLst>
  <a:extLst>
    <a:ext uri="{05A4C25C-085E-4340-85A3-A5531E510DB2}">
      <thm15:themeFamily xmlns:thm15="http://schemas.microsoft.com/office/thememl/2012/main" name="2020 Analyst Report Template_16x9 v12 LC.pptx" id="{6E6296D1-8B3A-441B-8736-29ADEFB45C9F}" vid="{06A75E2C-FFF9-4DF9-99D0-A95C10BA8283}"/>
    </a:ext>
  </a:extLst>
</a:theme>
</file>

<file path=ppt/theme/theme2.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uto, EM, Herold, CERA">
      <a:dk1>
        <a:sysClr val="windowText" lastClr="000000"/>
      </a:dk1>
      <a:lt1>
        <a:sysClr val="window" lastClr="FFFFFF"/>
      </a:lt1>
      <a:dk2>
        <a:srgbClr val="009DDC"/>
      </a:dk2>
      <a:lt2>
        <a:srgbClr val="DAE3E7"/>
      </a:lt2>
      <a:accent1>
        <a:srgbClr val="009DDC"/>
      </a:accent1>
      <a:accent2>
        <a:srgbClr val="71D0F6"/>
      </a:accent2>
      <a:accent3>
        <a:srgbClr val="49A942"/>
      </a:accent3>
      <a:accent4>
        <a:srgbClr val="8DC63F"/>
      </a:accent4>
      <a:accent5>
        <a:srgbClr val="F58025"/>
      </a:accent5>
      <a:accent6>
        <a:srgbClr val="FDB913"/>
      </a:accent6>
      <a:hlink>
        <a:srgbClr val="0066B3"/>
      </a:hlink>
      <a:folHlink>
        <a:srgbClr val="133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EDD4BEB69D340939EF5FB8A0682C5" ma:contentTypeVersion="5" ma:contentTypeDescription="Create a new document." ma:contentTypeScope="" ma:versionID="7f1b70ef13b82f1b1e7bc8ef9e36a9f4">
  <xsd:schema xmlns:xsd="http://www.w3.org/2001/XMLSchema" xmlns:xs="http://www.w3.org/2001/XMLSchema" xmlns:p="http://schemas.microsoft.com/office/2006/metadata/properties" xmlns:ns2="fe65de7c-9204-4189-bc17-082edffc1259" targetNamespace="http://schemas.microsoft.com/office/2006/metadata/properties" ma:root="true" ma:fieldsID="2ecbcbdfef353b9ff6d72d002bb00ca5" ns2:_="">
    <xsd:import namespace="fe65de7c-9204-4189-bc17-082edffc12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5de7c-9204-4189-bc17-082edffc1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0115EB-F309-429F-AA01-A6698EF9E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5de7c-9204-4189-bc17-082edffc1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924FF3-DE25-409F-968B-4B9BD2629EA8}">
  <ds:schemaRefs>
    <ds:schemaRef ds:uri="http://schemas.microsoft.com/sharepoint/v3/contenttype/forms"/>
  </ds:schemaRefs>
</ds:datastoreItem>
</file>

<file path=customXml/itemProps3.xml><?xml version="1.0" encoding="utf-8"?>
<ds:datastoreItem xmlns:ds="http://schemas.openxmlformats.org/officeDocument/2006/customXml" ds:itemID="{410C3831-72D8-4426-88FD-37CA0B299250}">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fe65de7c-9204-4189-bc17-082edffc125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11199</TotalTime>
  <Words>1050</Words>
  <Application>Microsoft Office PowerPoint</Application>
  <PresentationFormat>Custom</PresentationFormat>
  <Paragraphs>141</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Verdana</vt:lpstr>
      <vt:lpstr>2020_Analyst Report Template</vt:lpstr>
      <vt:lpstr>The Economy and Steel in 2020 </vt:lpstr>
      <vt:lpstr>Overview</vt:lpstr>
      <vt:lpstr>A severe scenario, quantifying the impact of a prolonged shutdown in China</vt:lpstr>
      <vt:lpstr>The pandemic will have significant economic consequences</vt:lpstr>
      <vt:lpstr>Impacts are significant at industry level, with machinery and equipment, food, iron and steel, and motor vehicles posting the largest drops in VA in mainland China</vt:lpstr>
      <vt:lpstr>By mid year 2020, several key sectors post much lower real value added, both in mainland China and in the rest of Asia </vt:lpstr>
      <vt:lpstr>Steel outlook – Nothing to get excited about. Sorry. </vt:lpstr>
      <vt:lpstr>Takeaways for steel</vt:lpstr>
      <vt:lpstr>Carbon steel</vt:lpstr>
      <vt:lpstr>Takeaways for steel – Lock now</vt:lpstr>
      <vt:lpstr>Raw materials – big 2018-19 drops, noticeable rebound in scrap</vt:lpstr>
      <vt:lpstr>Sheet – Now is the time to buy</vt:lpstr>
      <vt:lpstr>Bar more stable in North America; ROW same cycle</vt:lpstr>
      <vt:lpstr>Risks to the forecast</vt:lpstr>
      <vt:lpstr>Stay up-to-date on tariffs with IHS Markit</vt:lpstr>
      <vt:lpstr>PowerPoint Presentation</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Doutsen Jager</dc:creator>
  <cp:lastModifiedBy>John Anton</cp:lastModifiedBy>
  <cp:revision>85</cp:revision>
  <dcterms:created xsi:type="dcterms:W3CDTF">2019-11-15T09:59:50Z</dcterms:created>
  <dcterms:modified xsi:type="dcterms:W3CDTF">2020-02-06T22:20:20Z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0x01010006DEDD4BEB69D340939EF5FB8A0682C5</vt:lpwstr>
  </property>
</Properties>
</file>